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11" r:id="rId4"/>
    <p:sldId id="305" r:id="rId5"/>
    <p:sldId id="288" r:id="rId6"/>
    <p:sldId id="306" r:id="rId7"/>
    <p:sldId id="259" r:id="rId8"/>
    <p:sldId id="287" r:id="rId9"/>
    <p:sldId id="308" r:id="rId10"/>
    <p:sldId id="309" r:id="rId11"/>
    <p:sldId id="281" r:id="rId12"/>
    <p:sldId id="310" r:id="rId13"/>
    <p:sldId id="312" r:id="rId14"/>
    <p:sldId id="291" r:id="rId15"/>
    <p:sldId id="292" r:id="rId16"/>
    <p:sldId id="293" r:id="rId17"/>
    <p:sldId id="296" r:id="rId18"/>
    <p:sldId id="299" r:id="rId19"/>
    <p:sldId id="297" r:id="rId20"/>
    <p:sldId id="282" r:id="rId21"/>
    <p:sldId id="283" r:id="rId22"/>
    <p:sldId id="284" r:id="rId23"/>
    <p:sldId id="285" r:id="rId24"/>
    <p:sldId id="301" r:id="rId25"/>
    <p:sldId id="303" r:id="rId26"/>
    <p:sldId id="302" r:id="rId27"/>
    <p:sldId id="260" r:id="rId28"/>
    <p:sldId id="261" r:id="rId29"/>
    <p:sldId id="263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B7E92B-EF53-4EDF-BFA4-C8A25A2F2AD3}">
          <p14:sldIdLst>
            <p14:sldId id="256"/>
            <p14:sldId id="304"/>
            <p14:sldId id="311"/>
          </p14:sldIdLst>
        </p14:section>
        <p14:section name="Basic Bayesian" id="{57ECE18A-B8E0-44B1-A940-2521DC3B413B}">
          <p14:sldIdLst>
            <p14:sldId id="305"/>
            <p14:sldId id="288"/>
            <p14:sldId id="306"/>
            <p14:sldId id="259"/>
            <p14:sldId id="287"/>
            <p14:sldId id="308"/>
            <p14:sldId id="309"/>
            <p14:sldId id="281"/>
            <p14:sldId id="310"/>
            <p14:sldId id="312"/>
          </p14:sldIdLst>
        </p14:section>
        <p14:section name="Bayesian Networks" id="{9D043DAC-751F-4F6C-96D1-B1894110EF85}">
          <p14:sldIdLst>
            <p14:sldId id="291"/>
            <p14:sldId id="292"/>
            <p14:sldId id="293"/>
            <p14:sldId id="296"/>
            <p14:sldId id="299"/>
            <p14:sldId id="297"/>
          </p14:sldIdLst>
        </p14:section>
        <p14:section name="Collaborative Filtering" id="{66AFDA50-335C-4D13-AE78-5FEC40834539}">
          <p14:sldIdLst>
            <p14:sldId id="282"/>
            <p14:sldId id="283"/>
            <p14:sldId id="284"/>
            <p14:sldId id="285"/>
          </p14:sldIdLst>
        </p14:section>
        <p14:section name="SVMs" id="{3CF9070F-E686-45C3-ABB0-B5A9280FD0E0}">
          <p14:sldIdLst>
            <p14:sldId id="301"/>
            <p14:sldId id="303"/>
            <p14:sldId id="302"/>
          </p14:sldIdLst>
        </p14:section>
        <p14:section name="Rules" id="{C22FA145-8CDD-4054-820F-9EAD703ED297}">
          <p14:sldIdLst>
            <p14:sldId id="260"/>
            <p14:sldId id="261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916E-DF40-414E-8613-759012E1A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03FB9-A59F-43F5-B505-44E9422D7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B58B-89FB-4C45-B892-6C43D52B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C29E3-893A-476F-8B24-10B480F4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4FF4D-839B-42F3-856A-B682DE41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7A26-FAE5-4438-9F0F-25BCC30B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80D62-57E6-4B84-8347-4139EBED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865C-B939-4F05-8D91-9E6AB582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C8BE-D81B-4228-844E-2CB292C5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56700-C323-4E5A-829B-AA6D30E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D591C-1291-4013-8956-E78359DE8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6F8AF-7EFB-43F8-ABB4-5441A8103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7775-D2E5-4534-BC01-53F3B3C7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C835-A1B7-440A-84B9-91367E85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CE4A-6117-457B-9302-E1843DFB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0F3A-7A81-4FA7-AC73-6A877C90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A2BC-82EF-46E5-850F-F957E46CC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B6B4-C885-42C4-97D7-6F23D1A8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CA43B-F13C-42B4-83DD-E3AC1F32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4EFA8-4FC8-40EE-A213-672C364C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290D-1C44-4E0D-B4B1-06A402CD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67DF9-5BD8-4ED2-B348-3079C861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8693-11E3-4B39-9106-38BC338F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E5F29-4A12-4628-AB1B-6FE6363E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5428-9874-40B6-BD4D-7310CFF1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E857-17BC-440F-9A68-940F9C00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48B3-71E8-4515-8901-F64AA606B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88A02-8F37-4CD6-9040-2F6DDCA0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4F33C-490F-47C5-A72B-434A776D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1BAA3-D042-4781-BA24-6523D52D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61FC-6B6D-48FA-A6D0-E654D991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9146-858D-46C8-B67C-B2D92498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E9D9B-0679-4FE0-889B-D57557140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AC555-1CDE-4D2F-B6B6-4313EF8CF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8E8BB-4167-49DA-9357-3C1A0FCF4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C9CC1-ED91-412A-B822-14B20E277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519C0-7F9C-4673-AD91-1B0FD6B5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7B0D8-DC91-4112-B614-FD471E25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F3B6B-E83B-4678-B908-D225BA2A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1DC9-1D3D-46FF-8A16-4F69165D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DD71A-D755-4263-9D5D-0010CB8F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DF943-7C28-4695-9DA4-D2E6586E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31D51-C053-4A63-AF34-5B8EE719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EC1535-934A-442E-8093-B39AFC16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FCCBD-382C-492B-AFC7-BDDEAEEB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A9B7-A016-4322-B030-DB184862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7B18-DFA6-4270-AF8F-7FBBD7BC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8EDC-FB35-4E03-B4DD-0CFA7BA3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DD75B-9131-4D31-B12D-E1367F181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28661-F0FF-450F-9012-B57756AE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59847-BEB6-4B3F-A418-17131E28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F159-E6B0-4974-89A1-6CE4850F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3201-D10F-4374-BE7D-57223B6F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12A88-393A-492C-826C-7370012EA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2154A-EA65-44B6-B00B-628E57CA0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5FF60-FA43-4FBF-8F2F-23CBA087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781F0-2D11-416E-AF5E-44B479EB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97DCA-F010-4259-9DDC-7082DD6E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0F74B-76A8-448B-9BA2-065F7A71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42F77-5AEF-4D2A-8574-9EC3E12F3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EEA24-1EF5-4C63-9272-A5114F2AB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B387-E932-4530-ACBA-6A9DB3E6245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BA8D-E26B-4FC3-ACD5-E6D9C3404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4FDE-EC1A-4DB3-92C7-835707A5D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ED00-EDF1-4FD9-9A55-986C35E50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Other ML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0BEBB-A8F8-4A79-B315-51D242FE5F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28361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68D6-B3FE-4F3D-9DED-E52EC48C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01675"/>
          </a:xfrm>
        </p:spPr>
        <p:txBody>
          <a:bodyPr/>
          <a:lstStyle/>
          <a:p>
            <a:r>
              <a:rPr lang="en-US" dirty="0"/>
              <a:t>Naïve Bayes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61D5FE3-865E-4975-92A3-D23168EBEA3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89340074"/>
                  </p:ext>
                </p:extLst>
              </p:nvPr>
            </p:nvGraphicFramePr>
            <p:xfrm>
              <a:off x="610045" y="1637803"/>
              <a:ext cx="1310640" cy="44343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6880">
                      <a:extLst>
                        <a:ext uri="{9D8B030D-6E8A-4147-A177-3AD203B41FA5}">
                          <a16:colId xmlns:a16="http://schemas.microsoft.com/office/drawing/2014/main" val="790331037"/>
                        </a:ext>
                      </a:extLst>
                    </a:gridCol>
                    <a:gridCol w="436880">
                      <a:extLst>
                        <a:ext uri="{9D8B030D-6E8A-4147-A177-3AD203B41FA5}">
                          <a16:colId xmlns:a16="http://schemas.microsoft.com/office/drawing/2014/main" val="1617011958"/>
                        </a:ext>
                      </a:extLst>
                    </a:gridCol>
                    <a:gridCol w="436880">
                      <a:extLst>
                        <a:ext uri="{9D8B030D-6E8A-4147-A177-3AD203B41FA5}">
                          <a16:colId xmlns:a16="http://schemas.microsoft.com/office/drawing/2014/main" val="1081796283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25787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3481960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001198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446915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2884541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319353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071716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8686718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3137086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113699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88258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61D5FE3-865E-4975-92A3-D23168EBEA3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89340074"/>
                  </p:ext>
                </p:extLst>
              </p:nvPr>
            </p:nvGraphicFramePr>
            <p:xfrm>
              <a:off x="610045" y="1637803"/>
              <a:ext cx="1310640" cy="44343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6880">
                      <a:extLst>
                        <a:ext uri="{9D8B030D-6E8A-4147-A177-3AD203B41FA5}">
                          <a16:colId xmlns:a16="http://schemas.microsoft.com/office/drawing/2014/main" val="790331037"/>
                        </a:ext>
                      </a:extLst>
                    </a:gridCol>
                    <a:gridCol w="436880">
                      <a:extLst>
                        <a:ext uri="{9D8B030D-6E8A-4147-A177-3AD203B41FA5}">
                          <a16:colId xmlns:a16="http://schemas.microsoft.com/office/drawing/2014/main" val="1617011958"/>
                        </a:ext>
                      </a:extLst>
                    </a:gridCol>
                    <a:gridCol w="436880">
                      <a:extLst>
                        <a:ext uri="{9D8B030D-6E8A-4147-A177-3AD203B41FA5}">
                          <a16:colId xmlns:a16="http://schemas.microsoft.com/office/drawing/2014/main" val="1081796283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9" t="-1515" r="-202778" b="-10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389" t="-1515" r="-102778" b="-10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89" t="-1515" r="-2778" b="-10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025787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3481960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001198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446915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2884541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319353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071716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8686718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3137086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113699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8825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AB4E56-BCD9-4D7E-8FE3-BAFA04F862B5}"/>
                  </a:ext>
                </a:extLst>
              </p:cNvPr>
              <p:cNvSpPr txBox="1"/>
              <p:nvPr/>
            </p:nvSpPr>
            <p:spPr>
              <a:xfrm>
                <a:off x="3040380" y="991472"/>
                <a:ext cx="80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AB4E56-BCD9-4D7E-8FE3-BAFA04F8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380" y="991472"/>
                <a:ext cx="800989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383FD982-B25F-40C6-9B93-5333FAC2999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37781407"/>
                  </p:ext>
                </p:extLst>
              </p:nvPr>
            </p:nvGraphicFramePr>
            <p:xfrm>
              <a:off x="3109848" y="1365248"/>
              <a:ext cx="2112688" cy="16124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9082">
                      <a:extLst>
                        <a:ext uri="{9D8B030D-6E8A-4147-A177-3AD203B41FA5}">
                          <a16:colId xmlns:a16="http://schemas.microsoft.com/office/drawing/2014/main" val="790331037"/>
                        </a:ext>
                      </a:extLst>
                    </a:gridCol>
                    <a:gridCol w="503606">
                      <a:extLst>
                        <a:ext uri="{9D8B030D-6E8A-4147-A177-3AD203B41FA5}">
                          <a16:colId xmlns:a16="http://schemas.microsoft.com/office/drawing/2014/main" val="1617011958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𝟏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4/6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25787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2/6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3481960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2/6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001198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4/6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4469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383FD982-B25F-40C6-9B93-5333FAC2999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37781407"/>
                  </p:ext>
                </p:extLst>
              </p:nvPr>
            </p:nvGraphicFramePr>
            <p:xfrm>
              <a:off x="3109848" y="1365248"/>
              <a:ext cx="2112688" cy="16124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9082">
                      <a:extLst>
                        <a:ext uri="{9D8B030D-6E8A-4147-A177-3AD203B41FA5}">
                          <a16:colId xmlns:a16="http://schemas.microsoft.com/office/drawing/2014/main" val="790331037"/>
                        </a:ext>
                      </a:extLst>
                    </a:gridCol>
                    <a:gridCol w="503606">
                      <a:extLst>
                        <a:ext uri="{9D8B030D-6E8A-4147-A177-3AD203B41FA5}">
                          <a16:colId xmlns:a16="http://schemas.microsoft.com/office/drawing/2014/main" val="1617011958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9" t="-7463" r="-32197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4/6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25787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9" t="-109091" r="-32197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2/6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3481960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9" t="-205970" r="-32197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2/6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001198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9" t="-310606" r="-32197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4/6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446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3A1A4B-6E01-4789-A60F-15FDB2ED4477}"/>
                  </a:ext>
                </a:extLst>
              </p:cNvPr>
              <p:cNvSpPr txBox="1"/>
              <p:nvPr/>
            </p:nvSpPr>
            <p:spPr>
              <a:xfrm>
                <a:off x="3040380" y="3246992"/>
                <a:ext cx="80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3A1A4B-6E01-4789-A60F-15FDB2ED4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380" y="3246992"/>
                <a:ext cx="80098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3">
                <a:extLst>
                  <a:ext uri="{FF2B5EF4-FFF2-40B4-BE49-F238E27FC236}">
                    <a16:creationId xmlns:a16="http://schemas.microsoft.com/office/drawing/2014/main" id="{7381208B-F43A-440F-A733-29336719E2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6195888"/>
                  </p:ext>
                </p:extLst>
              </p:nvPr>
            </p:nvGraphicFramePr>
            <p:xfrm>
              <a:off x="3109848" y="3620768"/>
              <a:ext cx="2112688" cy="16124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9082">
                      <a:extLst>
                        <a:ext uri="{9D8B030D-6E8A-4147-A177-3AD203B41FA5}">
                          <a16:colId xmlns:a16="http://schemas.microsoft.com/office/drawing/2014/main" val="790331037"/>
                        </a:ext>
                      </a:extLst>
                    </a:gridCol>
                    <a:gridCol w="503606">
                      <a:extLst>
                        <a:ext uri="{9D8B030D-6E8A-4147-A177-3AD203B41FA5}">
                          <a16:colId xmlns:a16="http://schemas.microsoft.com/office/drawing/2014/main" val="1617011958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mtClean="0"/>
                                    </m:ctrlPr>
                                  </m:sSubPr>
                                  <m:e>
                                    <m:r>
                                      <a:rPr lang="en-US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/>
                                      <m:t>𝟏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25787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3/4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3481960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001198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3/4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4469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3">
                <a:extLst>
                  <a:ext uri="{FF2B5EF4-FFF2-40B4-BE49-F238E27FC236}">
                    <a16:creationId xmlns:a16="http://schemas.microsoft.com/office/drawing/2014/main" id="{7381208B-F43A-440F-A733-29336719E2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6195888"/>
                  </p:ext>
                </p:extLst>
              </p:nvPr>
            </p:nvGraphicFramePr>
            <p:xfrm>
              <a:off x="3109848" y="3620768"/>
              <a:ext cx="2112688" cy="16124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9082">
                      <a:extLst>
                        <a:ext uri="{9D8B030D-6E8A-4147-A177-3AD203B41FA5}">
                          <a16:colId xmlns:a16="http://schemas.microsoft.com/office/drawing/2014/main" val="790331037"/>
                        </a:ext>
                      </a:extLst>
                    </a:gridCol>
                    <a:gridCol w="503606">
                      <a:extLst>
                        <a:ext uri="{9D8B030D-6E8A-4147-A177-3AD203B41FA5}">
                          <a16:colId xmlns:a16="http://schemas.microsoft.com/office/drawing/2014/main" val="1617011958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9" t="-7463" r="-32197" b="-3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25787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9" t="-109091" r="-32197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3/4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3481960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9" t="-205970" r="-32197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1/4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001198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9" t="-310606" r="-32197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3/4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446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5F724A0-423F-4302-849A-6E91DEA62B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415263"/>
                  </p:ext>
                </p:extLst>
              </p:nvPr>
            </p:nvGraphicFramePr>
            <p:xfrm>
              <a:off x="7871460" y="1768367"/>
              <a:ext cx="1310640" cy="8062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6880">
                      <a:extLst>
                        <a:ext uri="{9D8B030D-6E8A-4147-A177-3AD203B41FA5}">
                          <a16:colId xmlns:a16="http://schemas.microsoft.com/office/drawing/2014/main" val="1427436389"/>
                        </a:ext>
                      </a:extLst>
                    </a:gridCol>
                    <a:gridCol w="436880">
                      <a:extLst>
                        <a:ext uri="{9D8B030D-6E8A-4147-A177-3AD203B41FA5}">
                          <a16:colId xmlns:a16="http://schemas.microsoft.com/office/drawing/2014/main" val="3104670052"/>
                        </a:ext>
                      </a:extLst>
                    </a:gridCol>
                    <a:gridCol w="436880">
                      <a:extLst>
                        <a:ext uri="{9D8B030D-6E8A-4147-A177-3AD203B41FA5}">
                          <a16:colId xmlns:a16="http://schemas.microsoft.com/office/drawing/2014/main" val="2705931816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028029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87798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5F724A0-423F-4302-849A-6E91DEA62B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415263"/>
                  </p:ext>
                </p:extLst>
              </p:nvPr>
            </p:nvGraphicFramePr>
            <p:xfrm>
              <a:off x="7871460" y="1768367"/>
              <a:ext cx="1310640" cy="8062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6880">
                      <a:extLst>
                        <a:ext uri="{9D8B030D-6E8A-4147-A177-3AD203B41FA5}">
                          <a16:colId xmlns:a16="http://schemas.microsoft.com/office/drawing/2014/main" val="1427436389"/>
                        </a:ext>
                      </a:extLst>
                    </a:gridCol>
                    <a:gridCol w="436880">
                      <a:extLst>
                        <a:ext uri="{9D8B030D-6E8A-4147-A177-3AD203B41FA5}">
                          <a16:colId xmlns:a16="http://schemas.microsoft.com/office/drawing/2014/main" val="3104670052"/>
                        </a:ext>
                      </a:extLst>
                    </a:gridCol>
                    <a:gridCol w="436880">
                      <a:extLst>
                        <a:ext uri="{9D8B030D-6E8A-4147-A177-3AD203B41FA5}">
                          <a16:colId xmlns:a16="http://schemas.microsoft.com/office/drawing/2014/main" val="2705931816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89" t="-1493" r="-202778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389" t="-1493" r="-102778" b="-1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389" t="-1493" r="-2778" b="-1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028029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8779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C6131E7-C784-4B45-8D54-F2DEB191E8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1523314"/>
                  </p:ext>
                </p:extLst>
              </p:nvPr>
            </p:nvGraphicFramePr>
            <p:xfrm>
              <a:off x="3109848" y="5598738"/>
              <a:ext cx="2112688" cy="8062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7392">
                      <a:extLst>
                        <a:ext uri="{9D8B030D-6E8A-4147-A177-3AD203B41FA5}">
                          <a16:colId xmlns:a16="http://schemas.microsoft.com/office/drawing/2014/main" val="2577837019"/>
                        </a:ext>
                      </a:extLst>
                    </a:gridCol>
                    <a:gridCol w="635296">
                      <a:extLst>
                        <a:ext uri="{9D8B030D-6E8A-4147-A177-3AD203B41FA5}">
                          <a16:colId xmlns:a16="http://schemas.microsoft.com/office/drawing/2014/main" val="472388929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6/10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1890665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4/10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29960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C6131E7-C784-4B45-8D54-F2DEB191E8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1523314"/>
                  </p:ext>
                </p:extLst>
              </p:nvPr>
            </p:nvGraphicFramePr>
            <p:xfrm>
              <a:off x="3109848" y="5598738"/>
              <a:ext cx="2112688" cy="8062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7392">
                      <a:extLst>
                        <a:ext uri="{9D8B030D-6E8A-4147-A177-3AD203B41FA5}">
                          <a16:colId xmlns:a16="http://schemas.microsoft.com/office/drawing/2014/main" val="2577837019"/>
                        </a:ext>
                      </a:extLst>
                    </a:gridCol>
                    <a:gridCol w="635296">
                      <a:extLst>
                        <a:ext uri="{9D8B030D-6E8A-4147-A177-3AD203B41FA5}">
                          <a16:colId xmlns:a16="http://schemas.microsoft.com/office/drawing/2014/main" val="472388929"/>
                        </a:ext>
                      </a:extLst>
                    </a:gridCol>
                  </a:tblGrid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2" t="-7463" r="-43621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6/10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1890665"/>
                      </a:ext>
                    </a:extLst>
                  </a:tr>
                  <a:tr h="403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2" t="-109091" r="-43621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4/10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29960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100BE1-4713-4D0C-9ABB-AA5AFCFCFFEB}"/>
                  </a:ext>
                </a:extLst>
              </p:cNvPr>
              <p:cNvSpPr txBox="1"/>
              <p:nvPr/>
            </p:nvSpPr>
            <p:spPr>
              <a:xfrm>
                <a:off x="5996940" y="3059668"/>
                <a:ext cx="4919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100BE1-4713-4D0C-9ABB-AA5AFCFCF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40" y="3059668"/>
                <a:ext cx="4919680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1BBF0D-668F-474E-AF93-6D741BBF2E98}"/>
                  </a:ext>
                </a:extLst>
              </p:cNvPr>
              <p:cNvSpPr/>
              <p:nvPr/>
            </p:nvSpPr>
            <p:spPr>
              <a:xfrm>
                <a:off x="7402663" y="487362"/>
                <a:ext cx="3284554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1BBF0D-668F-474E-AF93-6D741BBF2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663" y="487362"/>
                <a:ext cx="3284554" cy="764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50FA39-49FC-4EBC-8155-7F5EBF14C1AB}"/>
                  </a:ext>
                </a:extLst>
              </p:cNvPr>
              <p:cNvSpPr txBox="1"/>
              <p:nvPr/>
            </p:nvSpPr>
            <p:spPr>
              <a:xfrm>
                <a:off x="6057900" y="3424038"/>
                <a:ext cx="3669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 ∗      0.25 ∗                    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50FA39-49FC-4EBC-8155-7F5EBF14C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3424038"/>
                <a:ext cx="36695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EB3131-E238-4361-A9EB-C01145FAA553}"/>
                  </a:ext>
                </a:extLst>
              </p:cNvPr>
              <p:cNvSpPr txBox="1"/>
              <p:nvPr/>
            </p:nvSpPr>
            <p:spPr>
              <a:xfrm>
                <a:off x="6096000" y="4611407"/>
                <a:ext cx="4720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EB3131-E238-4361-A9EB-C01145FAA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11407"/>
                <a:ext cx="4720138" cy="369332"/>
              </a:xfrm>
              <a:prstGeom prst="rect">
                <a:avLst/>
              </a:prstGeom>
              <a:blipFill>
                <a:blip r:embed="rId12"/>
                <a:stretch>
                  <a:fillRect l="-103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1BE48-1A94-4AA8-91A2-0E7193DC5243}"/>
                  </a:ext>
                </a:extLst>
              </p:cNvPr>
              <p:cNvSpPr txBox="1"/>
              <p:nvPr/>
            </p:nvSpPr>
            <p:spPr>
              <a:xfrm>
                <a:off x="6096000" y="4983397"/>
                <a:ext cx="3607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0.6 ∗      0.66 ∗                    0.33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1BE48-1A94-4AA8-91A2-0E7193DC5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83397"/>
                <a:ext cx="3607078" cy="369332"/>
              </a:xfrm>
              <a:prstGeom prst="rect">
                <a:avLst/>
              </a:prstGeom>
              <a:blipFill>
                <a:blip r:embed="rId13"/>
                <a:stretch>
                  <a:fillRect l="-13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C040E9-6084-4DA4-9B9B-D57A7ED32618}"/>
                  </a:ext>
                </a:extLst>
              </p:cNvPr>
              <p:cNvSpPr txBox="1"/>
              <p:nvPr/>
            </p:nvSpPr>
            <p:spPr>
              <a:xfrm>
                <a:off x="526225" y="1360804"/>
                <a:ext cx="12137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𝑇𝑟𝑎𝑖𝑛𝑖𝑛𝑔</m:t>
                      </m:r>
                      <m:r>
                        <a:rPr lang="en-US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𝐷𝑎𝑡𝑎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C040E9-6084-4DA4-9B9B-D57A7ED32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25" y="1360804"/>
                <a:ext cx="1213794" cy="276999"/>
              </a:xfrm>
              <a:prstGeom prst="rect">
                <a:avLst/>
              </a:prstGeom>
              <a:blipFill>
                <a:blip r:embed="rId1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DBEA74-F478-41E9-8AFF-160176AD70BF}"/>
                  </a:ext>
                </a:extLst>
              </p:cNvPr>
              <p:cNvSpPr txBox="1"/>
              <p:nvPr/>
            </p:nvSpPr>
            <p:spPr>
              <a:xfrm>
                <a:off x="6096000" y="5352729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DBEA74-F478-41E9-8AFF-160176AD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352729"/>
                <a:ext cx="875561" cy="369332"/>
              </a:xfrm>
              <a:prstGeom prst="rect">
                <a:avLst/>
              </a:prstGeom>
              <a:blipFill>
                <a:blip r:embed="rId15"/>
                <a:stretch>
                  <a:fillRect l="-55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B3EC5F-C224-4FD4-AF0A-50F834284BB6}"/>
                  </a:ext>
                </a:extLst>
              </p:cNvPr>
              <p:cNvSpPr txBox="1"/>
              <p:nvPr/>
            </p:nvSpPr>
            <p:spPr>
              <a:xfrm>
                <a:off x="6057900" y="3788408"/>
                <a:ext cx="1066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B3EC5F-C224-4FD4-AF0A-50F834284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3788408"/>
                <a:ext cx="106631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CA9E38-6742-4F32-A5BF-54D9AABA192B}"/>
              </a:ext>
            </a:extLst>
          </p:cNvPr>
          <p:cNvCxnSpPr>
            <a:cxnSpLocks/>
          </p:cNvCxnSpPr>
          <p:nvPr/>
        </p:nvCxnSpPr>
        <p:spPr>
          <a:xfrm flipH="1">
            <a:off x="5222536" y="3424038"/>
            <a:ext cx="1841204" cy="27634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49979-13C1-4DEE-9CAF-23345EAEEE64}"/>
              </a:ext>
            </a:extLst>
          </p:cNvPr>
          <p:cNvCxnSpPr>
            <a:cxnSpLocks/>
          </p:cNvCxnSpPr>
          <p:nvPr/>
        </p:nvCxnSpPr>
        <p:spPr>
          <a:xfrm flipV="1">
            <a:off x="5222536" y="3424039"/>
            <a:ext cx="3075644" cy="3643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6740E1-DDA2-4EC5-B65D-714E3A660F52}"/>
              </a:ext>
            </a:extLst>
          </p:cNvPr>
          <p:cNvCxnSpPr>
            <a:cxnSpLocks/>
          </p:cNvCxnSpPr>
          <p:nvPr/>
        </p:nvCxnSpPr>
        <p:spPr>
          <a:xfrm flipV="1">
            <a:off x="5222536" y="3424038"/>
            <a:ext cx="4622504" cy="11873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65D6E9-A6DC-47E0-94AC-C9AB6649BB48}"/>
              </a:ext>
            </a:extLst>
          </p:cNvPr>
          <p:cNvCxnSpPr>
            <a:cxnSpLocks/>
          </p:cNvCxnSpPr>
          <p:nvPr/>
        </p:nvCxnSpPr>
        <p:spPr>
          <a:xfrm flipV="1">
            <a:off x="5222536" y="4980739"/>
            <a:ext cx="1437344" cy="8180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186A35-35E7-459A-A1F5-1090BB191593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222536" y="1505271"/>
            <a:ext cx="3233533" cy="3106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F7D9F2-6A70-4E12-94D8-B1F4EA4E1D1F}"/>
              </a:ext>
            </a:extLst>
          </p:cNvPr>
          <p:cNvCxnSpPr>
            <a:cxnSpLocks/>
          </p:cNvCxnSpPr>
          <p:nvPr/>
        </p:nvCxnSpPr>
        <p:spPr>
          <a:xfrm>
            <a:off x="5326380" y="2369820"/>
            <a:ext cx="4320540" cy="23469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476AC2-A926-4F5F-8675-EEF59FF76A00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6971561" y="2464356"/>
            <a:ext cx="1993166" cy="30730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3286FA7-2825-4598-87E3-7499D6049B09}"/>
                  </a:ext>
                </a:extLst>
              </p:cNvPr>
              <p:cNvSpPr/>
              <p:nvPr/>
            </p:nvSpPr>
            <p:spPr>
              <a:xfrm>
                <a:off x="9355968" y="1971133"/>
                <a:ext cx="800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3286FA7-2825-4598-87E3-7499D6049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8" y="1971133"/>
                <a:ext cx="800989" cy="369332"/>
              </a:xfrm>
              <a:prstGeom prst="rect">
                <a:avLst/>
              </a:prstGeom>
              <a:blipFill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9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y:\unix\homes\gws\pedrod\ppt\image26.jpg">
            <a:extLst>
              <a:ext uri="{FF2B5EF4-FFF2-40B4-BE49-F238E27FC236}">
                <a16:creationId xmlns:a16="http://schemas.microsoft.com/office/drawing/2014/main" id="{4A7D9C3B-302B-4C86-AE44-E80789941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DBBF-8829-4AB6-BE6E-A372479B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Being Bayesian</a:t>
            </a:r>
          </a:p>
        </p:txBody>
      </p:sp>
      <p:pic>
        <p:nvPicPr>
          <p:cNvPr id="4" name="Picture 2" descr="y:\unix\homes\gws\pedrod\ppt\image4.jpg">
            <a:extLst>
              <a:ext uri="{FF2B5EF4-FFF2-40B4-BE49-F238E27FC236}">
                <a16:creationId xmlns:a16="http://schemas.microsoft.com/office/drawing/2014/main" id="{11D6209B-E8FF-4574-813A-FAE939D92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29667" r="13083" b="13222"/>
          <a:stretch/>
        </p:blipFill>
        <p:spPr bwMode="auto">
          <a:xfrm>
            <a:off x="301788" y="2049780"/>
            <a:ext cx="5961852" cy="316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y:\unix\homes\gws\pedrod\ppt\image5.jpg">
            <a:extLst>
              <a:ext uri="{FF2B5EF4-FFF2-40B4-BE49-F238E27FC236}">
                <a16:creationId xmlns:a16="http://schemas.microsoft.com/office/drawing/2014/main" id="{784D1200-A4DF-40B6-9EEF-C731F921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40" y="2049780"/>
            <a:ext cx="4897120" cy="36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1101-C043-499A-B69D-F27091C7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7B436-D17B-40A7-B522-CAF852BA4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236A-1324-4E6B-AB6A-B2270E6F27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A very simple probabilistic model</a:t>
            </a:r>
          </a:p>
          <a:p>
            <a:pPr lvl="1"/>
            <a:endParaRPr lang="en-US" dirty="0"/>
          </a:p>
          <a:p>
            <a:r>
              <a:rPr lang="en-US" dirty="0"/>
              <a:t>Loss</a:t>
            </a:r>
          </a:p>
          <a:p>
            <a:pPr lvl="1"/>
            <a:r>
              <a:rPr lang="en-US" dirty="0"/>
              <a:t>Nothing: estimate the parameters from training data</a:t>
            </a:r>
          </a:p>
          <a:p>
            <a:pPr lvl="1"/>
            <a:endParaRPr lang="en-US" dirty="0"/>
          </a:p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None: just count the occurrences in the data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F58BCB-D5B5-40D1-AE60-1C2930E64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It is Good For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69F7E5-DBE0-4148-8B12-949EF84A76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introduction to</a:t>
            </a:r>
          </a:p>
          <a:p>
            <a:pPr lvl="1"/>
            <a:r>
              <a:rPr lang="en-US" dirty="0"/>
              <a:t>Generative modeling</a:t>
            </a:r>
          </a:p>
          <a:p>
            <a:pPr lvl="1"/>
            <a:r>
              <a:rPr lang="en-US" dirty="0"/>
              <a:t>Bayesian thought</a:t>
            </a:r>
          </a:p>
          <a:p>
            <a:pPr lvl="1"/>
            <a:r>
              <a:rPr lang="en-US" dirty="0"/>
              <a:t>ML in general</a:t>
            </a:r>
          </a:p>
          <a:p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Nothing…</a:t>
            </a:r>
          </a:p>
          <a:p>
            <a:pPr lvl="1"/>
            <a:r>
              <a:rPr lang="en-US" dirty="0"/>
              <a:t>(Maybe as a baseline)</a:t>
            </a:r>
          </a:p>
        </p:txBody>
      </p:sp>
    </p:spTree>
    <p:extLst>
      <p:ext uri="{BB962C8B-B14F-4D97-AF65-F5344CB8AC3E}">
        <p14:creationId xmlns:p14="http://schemas.microsoft.com/office/powerpoint/2010/main" val="195306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y:\unix\homes\gws\pedrod\ppt\image36.jpg">
            <a:extLst>
              <a:ext uri="{FF2B5EF4-FFF2-40B4-BE49-F238E27FC236}">
                <a16:creationId xmlns:a16="http://schemas.microsoft.com/office/drawing/2014/main" id="{10B4E7FC-8E14-4555-9BF6-D64EFBDE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y:\unix\homes\gws\pedrod\ppt\image37.jpg">
            <a:extLst>
              <a:ext uri="{FF2B5EF4-FFF2-40B4-BE49-F238E27FC236}">
                <a16:creationId xmlns:a16="http://schemas.microsoft.com/office/drawing/2014/main" id="{AA5F017E-76A4-48CA-9565-A52C5A3E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y:\unix\homes\gws\pedrod\ppt\image38.jpg">
            <a:extLst>
              <a:ext uri="{FF2B5EF4-FFF2-40B4-BE49-F238E27FC236}">
                <a16:creationId xmlns:a16="http://schemas.microsoft.com/office/drawing/2014/main" id="{1A1B8F57-9931-40B8-9458-51B50719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y:\unix\homes\gws\pedrod\ppt\image41.jpg">
            <a:extLst>
              <a:ext uri="{FF2B5EF4-FFF2-40B4-BE49-F238E27FC236}">
                <a16:creationId xmlns:a16="http://schemas.microsoft.com/office/drawing/2014/main" id="{E3EFBF13-1D06-4683-AB47-695C62FF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y:\unix\homes\gws\pedrod\ppt\image44.jpg">
            <a:extLst>
              <a:ext uri="{FF2B5EF4-FFF2-40B4-BE49-F238E27FC236}">
                <a16:creationId xmlns:a16="http://schemas.microsoft.com/office/drawing/2014/main" id="{B2A8BAB6-9BEB-4EC4-B9BB-273AA2EB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y:\unix\homes\gws\pedrod\ppt\image42.jpg">
            <a:extLst>
              <a:ext uri="{FF2B5EF4-FFF2-40B4-BE49-F238E27FC236}">
                <a16:creationId xmlns:a16="http://schemas.microsoft.com/office/drawing/2014/main" id="{E168B5B2-0BD9-4465-AAE5-DEC9A6E7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B0CB-BD26-4058-937C-3293EF2D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lot of machine learning…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2DB2-AE3B-4F32-96A6-32C1EF11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Dozens of useful algorithms</a:t>
            </a:r>
          </a:p>
          <a:p>
            <a:r>
              <a:rPr lang="en-US" dirty="0"/>
              <a:t>Thousands of variations</a:t>
            </a:r>
          </a:p>
          <a:p>
            <a:endParaRPr lang="en-US" dirty="0"/>
          </a:p>
          <a:p>
            <a:r>
              <a:rPr lang="en-US" dirty="0"/>
              <a:t>My advice – build your toolkit starting with:</a:t>
            </a:r>
          </a:p>
          <a:p>
            <a:pPr lvl="1"/>
            <a:r>
              <a:rPr lang="en-US" dirty="0"/>
              <a:t>Something simple and fast (like Logistic Regression)</a:t>
            </a:r>
          </a:p>
          <a:p>
            <a:pPr lvl="1"/>
            <a:r>
              <a:rPr lang="en-US" dirty="0"/>
              <a:t>Modern version  of a core machine learning (like GBM or SVM)</a:t>
            </a:r>
          </a:p>
          <a:p>
            <a:pPr lvl="1"/>
            <a:r>
              <a:rPr lang="en-US" dirty="0"/>
              <a:t>Deep Neural Networks</a:t>
            </a:r>
          </a:p>
          <a:p>
            <a:pPr lvl="1"/>
            <a:endParaRPr lang="en-US" dirty="0"/>
          </a:p>
          <a:p>
            <a:r>
              <a:rPr lang="en-US" dirty="0"/>
              <a:t>But even that set of tools leaves a lot of ML uncovered</a:t>
            </a:r>
          </a:p>
        </p:txBody>
      </p:sp>
    </p:spTree>
    <p:extLst>
      <p:ext uri="{BB962C8B-B14F-4D97-AF65-F5344CB8AC3E}">
        <p14:creationId xmlns:p14="http://schemas.microsoft.com/office/powerpoint/2010/main" val="1261399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27">
            <a:extLst>
              <a:ext uri="{FF2B5EF4-FFF2-40B4-BE49-F238E27FC236}">
                <a16:creationId xmlns:a16="http://schemas.microsoft.com/office/drawing/2014/main" id="{EAB35A03-CB36-4E88-9271-5062C50DB7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28">
            <a:extLst>
              <a:ext uri="{FF2B5EF4-FFF2-40B4-BE49-F238E27FC236}">
                <a16:creationId xmlns:a16="http://schemas.microsoft.com/office/drawing/2014/main" id="{5741243A-86B3-4D90-98D3-A6FA963CA1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29">
            <a:extLst>
              <a:ext uri="{FF2B5EF4-FFF2-40B4-BE49-F238E27FC236}">
                <a16:creationId xmlns:a16="http://schemas.microsoft.com/office/drawing/2014/main" id="{D83A8C9C-F9E6-4332-8A79-93474F2C25A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30">
            <a:extLst>
              <a:ext uri="{FF2B5EF4-FFF2-40B4-BE49-F238E27FC236}">
                <a16:creationId xmlns:a16="http://schemas.microsoft.com/office/drawing/2014/main" id="{0C007BA7-5482-47F8-851B-475AE66BFE0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7667" r="17834" b="26889"/>
          <a:stretch/>
        </p:blipFill>
        <p:spPr bwMode="auto">
          <a:xfrm>
            <a:off x="60960" y="2268384"/>
            <a:ext cx="5552038" cy="232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CCA5C-DB42-4F7C-9366-0206BDD9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85"/>
            <a:ext cx="10515600" cy="739775"/>
          </a:xfrm>
        </p:spPr>
        <p:txBody>
          <a:bodyPr/>
          <a:lstStyle/>
          <a:p>
            <a:r>
              <a:rPr lang="en-US" dirty="0"/>
              <a:t>Example of Collaborative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77B03-9446-4B68-8ACB-89F5A2D6B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54" y="1074789"/>
            <a:ext cx="2648902" cy="6862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5EF969-74F6-4C07-B7D1-9DD2373DCBAB}"/>
                  </a:ext>
                </a:extLst>
              </p:cNvPr>
              <p:cNvSpPr txBox="1"/>
              <p:nvPr/>
            </p:nvSpPr>
            <p:spPr>
              <a:xfrm>
                <a:off x="6176454" y="2023794"/>
                <a:ext cx="228402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=   1.38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5EF969-74F6-4C07-B7D1-9DD2373D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454" y="2023794"/>
                <a:ext cx="2284022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15F3E5-CD1C-44AD-BB9A-2AF22427FC28}"/>
                  </a:ext>
                </a:extLst>
              </p:cNvPr>
              <p:cNvSpPr txBox="1"/>
              <p:nvPr/>
            </p:nvSpPr>
            <p:spPr>
              <a:xfrm>
                <a:off x="6176454" y="2462839"/>
                <a:ext cx="232307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𝐶h𝑟𝑖𝑠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=−1.41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15F3E5-CD1C-44AD-BB9A-2AF22427F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454" y="2462839"/>
                <a:ext cx="2323072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36926A-6281-46C0-9EAB-C928F8C57160}"/>
                  </a:ext>
                </a:extLst>
              </p:cNvPr>
              <p:cNvSpPr txBox="1"/>
              <p:nvPr/>
            </p:nvSpPr>
            <p:spPr>
              <a:xfrm>
                <a:off x="2923013" y="1998246"/>
                <a:ext cx="2318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Will Alice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𝑀𝑜𝑣𝑖𝑒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36926A-6281-46C0-9EAB-C928F8C5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13" y="1998246"/>
                <a:ext cx="2318455" cy="369332"/>
              </a:xfrm>
              <a:prstGeom prst="rect">
                <a:avLst/>
              </a:prstGeom>
              <a:blipFill>
                <a:blip r:embed="rId7"/>
                <a:stretch>
                  <a:fillRect l="-2100" t="-10000" r="-13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AB723C6-16C0-4B96-8FBC-0AF6DD423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454" y="3798907"/>
            <a:ext cx="2947988" cy="5926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ABA516-6FFB-4E93-9F68-C83469661DB9}"/>
                  </a:ext>
                </a:extLst>
              </p:cNvPr>
              <p:cNvSpPr txBox="1"/>
              <p:nvPr/>
            </p:nvSpPr>
            <p:spPr>
              <a:xfrm>
                <a:off x="6035040" y="4391518"/>
                <a:ext cx="5552353" cy="39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=3.75+.357(1.38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5−3.4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−1.41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2−2.5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ABA516-6FFB-4E93-9F68-C83469661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4391518"/>
                <a:ext cx="5552353" cy="395301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B2C264-7AF1-4540-AF16-1014D29DF28A}"/>
                  </a:ext>
                </a:extLst>
              </p:cNvPr>
              <p:cNvSpPr txBox="1"/>
              <p:nvPr/>
            </p:nvSpPr>
            <p:spPr>
              <a:xfrm>
                <a:off x="9262554" y="2431739"/>
                <a:ext cx="1116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=.357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B2C264-7AF1-4540-AF16-1014D29DF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54" y="2431739"/>
                <a:ext cx="11165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43D7892-8991-47D3-8175-7AF294E344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462" y="2023794"/>
            <a:ext cx="1347785" cy="3190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AB5AB7-6138-45C6-9C0A-F0470EB38E29}"/>
                  </a:ext>
                </a:extLst>
              </p:cNvPr>
              <p:cNvSpPr txBox="1"/>
              <p:nvPr/>
            </p:nvSpPr>
            <p:spPr>
              <a:xfrm>
                <a:off x="6049179" y="4893025"/>
                <a:ext cx="3700821" cy="39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=3.75+.357(2.22+0.70)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AB5AB7-6138-45C6-9C0A-F0470EB38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79" y="4893025"/>
                <a:ext cx="3700821" cy="395301"/>
              </a:xfrm>
              <a:prstGeom prst="rect">
                <a:avLst/>
              </a:prstGeom>
              <a:blipFill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9286A1-639C-4BC7-8CE2-A823BEDECFFA}"/>
                  </a:ext>
                </a:extLst>
              </p:cNvPr>
              <p:cNvSpPr txBox="1"/>
              <p:nvPr/>
            </p:nvSpPr>
            <p:spPr>
              <a:xfrm>
                <a:off x="6049179" y="5394532"/>
                <a:ext cx="2418418" cy="39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=3.75+1.04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9286A1-639C-4BC7-8CE2-A823BEDE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79" y="5394532"/>
                <a:ext cx="2418418" cy="3953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F7E418-0E0D-49CB-A763-8D28A5008FA3}"/>
                  </a:ext>
                </a:extLst>
              </p:cNvPr>
              <p:cNvSpPr txBox="1"/>
              <p:nvPr/>
            </p:nvSpPr>
            <p:spPr>
              <a:xfrm>
                <a:off x="6096000" y="5896039"/>
                <a:ext cx="1658596" cy="39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=4.79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F7E418-0E0D-49CB-A763-8D28A5008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6039"/>
                <a:ext cx="1658596" cy="3953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A464-AD93-4B9F-B055-91178FD9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 (SVM)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F8D31-7219-47FE-BDBE-743C90C9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103" y="2058606"/>
            <a:ext cx="4234055" cy="32242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D0C811-1C79-47E1-8789-1550E8F03307}"/>
              </a:ext>
            </a:extLst>
          </p:cNvPr>
          <p:cNvCxnSpPr>
            <a:cxnSpLocks/>
          </p:cNvCxnSpPr>
          <p:nvPr/>
        </p:nvCxnSpPr>
        <p:spPr>
          <a:xfrm>
            <a:off x="8182708" y="1969477"/>
            <a:ext cx="597398" cy="318102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82DD6-F848-423C-8416-DDA1D5CF25ED}"/>
              </a:ext>
            </a:extLst>
          </p:cNvPr>
          <p:cNvCxnSpPr>
            <a:cxnSpLocks/>
          </p:cNvCxnSpPr>
          <p:nvPr/>
        </p:nvCxnSpPr>
        <p:spPr>
          <a:xfrm flipH="1">
            <a:off x="8253046" y="1707502"/>
            <a:ext cx="374260" cy="376772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E903D0-8555-4113-BAF6-87A9A52E27FF}"/>
              </a:ext>
            </a:extLst>
          </p:cNvPr>
          <p:cNvCxnSpPr>
            <a:cxnSpLocks/>
          </p:cNvCxnSpPr>
          <p:nvPr/>
        </p:nvCxnSpPr>
        <p:spPr>
          <a:xfrm>
            <a:off x="8587073" y="1627622"/>
            <a:ext cx="109058" cy="375614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77B63729-823F-437C-ADC6-B440D3AE5E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503" y="1816294"/>
                <a:ext cx="5416220" cy="4351338"/>
              </a:xfrm>
            </p:spPr>
            <p:txBody>
              <a:bodyPr/>
              <a:lstStyle/>
              <a:p>
                <a:r>
                  <a:rPr lang="en-US" dirty="0"/>
                  <a:t>Linear separator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Maximum Margin</a:t>
                </a:r>
              </a:p>
              <a:p>
                <a:endParaRPr lang="en-US" dirty="0"/>
              </a:p>
              <a:p>
                <a:r>
                  <a:rPr lang="en-US" dirty="0"/>
                  <a:t>Support Vectors</a:t>
                </a:r>
              </a:p>
            </p:txBody>
          </p:sp>
        </mc:Choice>
        <mc:Fallback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77B63729-823F-437C-ADC6-B440D3AE5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03" y="1816294"/>
                <a:ext cx="5416220" cy="4351338"/>
              </a:xfrm>
              <a:blipFill>
                <a:blip r:embed="rId3"/>
                <a:stretch>
                  <a:fillRect l="-202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8B6EB2-2CE4-42BE-8A38-F6361CEFDD09}"/>
              </a:ext>
            </a:extLst>
          </p:cNvPr>
          <p:cNvCxnSpPr>
            <a:cxnSpLocks/>
          </p:cNvCxnSpPr>
          <p:nvPr/>
        </p:nvCxnSpPr>
        <p:spPr>
          <a:xfrm>
            <a:off x="8468952" y="1879373"/>
            <a:ext cx="101863" cy="3595849"/>
          </a:xfrm>
          <a:prstGeom prst="line">
            <a:avLst/>
          </a:prstGeom>
          <a:ln w="508000">
            <a:solidFill>
              <a:schemeClr val="bg1">
                <a:lumMod val="6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91170A-7CC5-4143-81FD-75E94AB06844}"/>
              </a:ext>
            </a:extLst>
          </p:cNvPr>
          <p:cNvCxnSpPr>
            <a:cxnSpLocks/>
          </p:cNvCxnSpPr>
          <p:nvPr/>
        </p:nvCxnSpPr>
        <p:spPr>
          <a:xfrm>
            <a:off x="8468952" y="1879373"/>
            <a:ext cx="101863" cy="35958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A9A6105-3A09-4553-B6CE-A33E1B673E08}"/>
              </a:ext>
            </a:extLst>
          </p:cNvPr>
          <p:cNvSpPr/>
          <p:nvPr/>
        </p:nvSpPr>
        <p:spPr>
          <a:xfrm>
            <a:off x="8151715" y="2430397"/>
            <a:ext cx="158750" cy="1397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3283CC-367E-42B8-BFD8-98453B229400}"/>
              </a:ext>
            </a:extLst>
          </p:cNvPr>
          <p:cNvSpPr/>
          <p:nvPr/>
        </p:nvSpPr>
        <p:spPr>
          <a:xfrm>
            <a:off x="8729171" y="4713966"/>
            <a:ext cx="158750" cy="1397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B937672-828D-4C22-AC31-1044EEFC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301" y="1191552"/>
            <a:ext cx="2661445" cy="26614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138AD4-66B9-4F38-ABDA-C93264764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302" y="3927077"/>
            <a:ext cx="2661445" cy="2661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5A464-AD93-4B9F-B055-91178FD9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788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Vector Machines</a:t>
            </a:r>
            <a:br>
              <a:rPr lang="en-US" dirty="0"/>
            </a:br>
            <a:r>
              <a:rPr lang="en-US" dirty="0"/>
              <a:t>	</a:t>
            </a:r>
            <a:r>
              <a:rPr lang="en-US" sz="3200" i="1" dirty="0">
                <a:solidFill>
                  <a:schemeClr val="bg1">
                    <a:lumMod val="65000"/>
                  </a:schemeClr>
                </a:solidFill>
              </a:rPr>
              <a:t>For non-linear data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77B63729-823F-437C-ADC6-B440D3AE5E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503" y="1816294"/>
                <a:ext cx="541622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Data not linearly separable</a:t>
                </a:r>
              </a:p>
              <a:p>
                <a:endParaRPr lang="en-US" dirty="0"/>
              </a:p>
              <a:p>
                <a:r>
                  <a:rPr lang="en-US" dirty="0"/>
                  <a:t>Add a new dimension: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=1.0 − 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(.5−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(.5−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Will be ‘more linearly separable’</a:t>
                </a:r>
              </a:p>
              <a:p>
                <a:pPr lvl="1"/>
                <a:r>
                  <a:rPr lang="en-US" dirty="0"/>
                  <a:t>Various standard options (kernels)</a:t>
                </a:r>
              </a:p>
              <a:p>
                <a:pPr lvl="1"/>
                <a:r>
                  <a:rPr lang="en-US" dirty="0"/>
                  <a:t>Try multiple methods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Project back to original space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77B63729-823F-437C-ADC6-B440D3AE5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03" y="1816294"/>
                <a:ext cx="5416220" cy="4351338"/>
              </a:xfrm>
              <a:blipFill>
                <a:blip r:embed="rId4"/>
                <a:stretch>
                  <a:fillRect l="-1802" t="-21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8B6EB2-2CE4-42BE-8A38-F6361CEFDD09}"/>
              </a:ext>
            </a:extLst>
          </p:cNvPr>
          <p:cNvCxnSpPr>
            <a:cxnSpLocks/>
          </p:cNvCxnSpPr>
          <p:nvPr/>
        </p:nvCxnSpPr>
        <p:spPr>
          <a:xfrm flipH="1" flipV="1">
            <a:off x="8575973" y="4969272"/>
            <a:ext cx="2771774" cy="19050"/>
          </a:xfrm>
          <a:prstGeom prst="line">
            <a:avLst/>
          </a:prstGeom>
          <a:ln w="127000">
            <a:solidFill>
              <a:schemeClr val="bg1">
                <a:lumMod val="6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91170A-7CC5-4143-81FD-75E94AB06844}"/>
              </a:ext>
            </a:extLst>
          </p:cNvPr>
          <p:cNvCxnSpPr>
            <a:cxnSpLocks/>
          </p:cNvCxnSpPr>
          <p:nvPr/>
        </p:nvCxnSpPr>
        <p:spPr>
          <a:xfrm flipH="1" flipV="1">
            <a:off x="8572499" y="4969272"/>
            <a:ext cx="2781301" cy="952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23283CC-367E-42B8-BFD8-98453B229400}"/>
              </a:ext>
            </a:extLst>
          </p:cNvPr>
          <p:cNvSpPr/>
          <p:nvPr/>
        </p:nvSpPr>
        <p:spPr>
          <a:xfrm>
            <a:off x="9054401" y="4987063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7BF4D08-1E22-409A-9FAE-FFC4AF4F8FCA}"/>
              </a:ext>
            </a:extLst>
          </p:cNvPr>
          <p:cNvSpPr/>
          <p:nvPr/>
        </p:nvSpPr>
        <p:spPr>
          <a:xfrm>
            <a:off x="9364656" y="4868135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835FED-9A26-4E20-BF73-CF9D9D4CEBB9}"/>
              </a:ext>
            </a:extLst>
          </p:cNvPr>
          <p:cNvSpPr/>
          <p:nvPr/>
        </p:nvSpPr>
        <p:spPr>
          <a:xfrm>
            <a:off x="9540176" y="4883547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406D2D-FB33-410D-A52D-E3872E1E4530}"/>
              </a:ext>
            </a:extLst>
          </p:cNvPr>
          <p:cNvSpPr/>
          <p:nvPr/>
        </p:nvSpPr>
        <p:spPr>
          <a:xfrm>
            <a:off x="9132391" y="1410566"/>
            <a:ext cx="1965960" cy="1965960"/>
          </a:xfrm>
          <a:prstGeom prst="ellipse">
            <a:avLst/>
          </a:prstGeom>
          <a:noFill/>
          <a:ln w="85725">
            <a:solidFill>
              <a:schemeClr val="bg1">
                <a:lumMod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E4C4DF0-71A1-46AB-932D-6AD88800F7E5}"/>
              </a:ext>
            </a:extLst>
          </p:cNvPr>
          <p:cNvSpPr/>
          <p:nvPr/>
        </p:nvSpPr>
        <p:spPr>
          <a:xfrm>
            <a:off x="9042492" y="2301014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360F986-8A79-446B-9852-238F9AA3B8CA}"/>
              </a:ext>
            </a:extLst>
          </p:cNvPr>
          <p:cNvSpPr/>
          <p:nvPr/>
        </p:nvSpPr>
        <p:spPr>
          <a:xfrm>
            <a:off x="9562297" y="3134585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55BA1A4-0C59-45F9-9744-B3ECA645C9C0}"/>
              </a:ext>
            </a:extLst>
          </p:cNvPr>
          <p:cNvSpPr/>
          <p:nvPr/>
        </p:nvSpPr>
        <p:spPr>
          <a:xfrm>
            <a:off x="10237879" y="3284208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C3F5A2-2B20-4CE9-993A-DFB2D6618A3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9082088" y="2381250"/>
            <a:ext cx="11308" cy="260581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578AD0-82C5-42F8-926F-0A90C0F5458C}"/>
              </a:ext>
            </a:extLst>
          </p:cNvPr>
          <p:cNvCxnSpPr>
            <a:cxnSpLocks/>
          </p:cNvCxnSpPr>
          <p:nvPr/>
        </p:nvCxnSpPr>
        <p:spPr>
          <a:xfrm flipH="1">
            <a:off x="9401175" y="3205163"/>
            <a:ext cx="190501" cy="16668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9CBC9C-9BEB-4DA8-B49B-29EBA4276BF0}"/>
              </a:ext>
            </a:extLst>
          </p:cNvPr>
          <p:cNvCxnSpPr>
            <a:cxnSpLocks/>
          </p:cNvCxnSpPr>
          <p:nvPr/>
        </p:nvCxnSpPr>
        <p:spPr>
          <a:xfrm flipH="1">
            <a:off x="9596438" y="3352800"/>
            <a:ext cx="666750" cy="15382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33" grpId="0" animBg="1"/>
      <p:bldP spid="30" grpId="0" animBg="1"/>
      <p:bldP spid="45" grpId="0" animBg="1"/>
      <p:bldP spid="46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D540-3407-4E97-AB11-299B0BC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(More Concepts)</a:t>
            </a:r>
          </a:p>
        </p:txBody>
      </p:sp>
      <p:pic>
        <p:nvPicPr>
          <p:cNvPr id="5" name="Picture 2" descr="image3">
            <a:extLst>
              <a:ext uri="{FF2B5EF4-FFF2-40B4-BE49-F238E27FC236}">
                <a16:creationId xmlns:a16="http://schemas.microsoft.com/office/drawing/2014/main" id="{001269AC-3156-4377-AD48-2B7848848EF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7" r="24118"/>
          <a:stretch/>
        </p:blipFill>
        <p:spPr bwMode="auto">
          <a:xfrm>
            <a:off x="6096000" y="1690688"/>
            <a:ext cx="5470869" cy="441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069E10C-EB7B-4547-B132-59ADEC64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690688"/>
            <a:ext cx="5920740" cy="4351338"/>
          </a:xfrm>
        </p:spPr>
        <p:txBody>
          <a:bodyPr/>
          <a:lstStyle/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Solve constrained system of equations</a:t>
            </a:r>
          </a:p>
          <a:p>
            <a:pPr lvl="1"/>
            <a:r>
              <a:rPr lang="en-US" dirty="0"/>
              <a:t>Quadratic programming (e.g. SMO)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Dealing with noise (soft vs hard)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30B37-0667-4F61-8716-0116E2F7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99455"/>
            <a:ext cx="4660583" cy="11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6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unix\homes\gws\pedrod\ppt\image2.jpg">
            <a:extLst>
              <a:ext uri="{FF2B5EF4-FFF2-40B4-BE49-F238E27FC236}">
                <a16:creationId xmlns:a16="http://schemas.microsoft.com/office/drawing/2014/main" id="{1D051746-6FEE-434E-AD33-3E03CC888F1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unix\homes\gws\pedrod\ppt\image3.jpg">
            <a:extLst>
              <a:ext uri="{FF2B5EF4-FFF2-40B4-BE49-F238E27FC236}">
                <a16:creationId xmlns:a16="http://schemas.microsoft.com/office/drawing/2014/main" id="{902A638B-558F-44F3-A68C-643E6F900F6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unix\homes\gws\pedrod\ppt\image5.jpg">
            <a:extLst>
              <a:ext uri="{FF2B5EF4-FFF2-40B4-BE49-F238E27FC236}">
                <a16:creationId xmlns:a16="http://schemas.microsoft.com/office/drawing/2014/main" id="{B8F6C8DA-3EE2-4E4E-803F-BE51810F45F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C6EB-80C4-49E1-9B8F-682744F3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overview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8534-7E07-427B-BD54-29F120E02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Naïve Bayes</a:t>
            </a:r>
          </a:p>
          <a:p>
            <a:endParaRPr lang="en-US" dirty="0"/>
          </a:p>
          <a:p>
            <a:r>
              <a:rPr lang="en-US" dirty="0"/>
              <a:t>Bayesian Networks</a:t>
            </a:r>
          </a:p>
          <a:p>
            <a:endParaRPr lang="en-US" dirty="0"/>
          </a:p>
          <a:p>
            <a:r>
              <a:rPr lang="en-US" dirty="0"/>
              <a:t>Collaborative Filtering</a:t>
            </a:r>
          </a:p>
          <a:p>
            <a:endParaRPr lang="en-US" dirty="0"/>
          </a:p>
          <a:p>
            <a:r>
              <a:rPr lang="en-US" dirty="0"/>
              <a:t>SVMs</a:t>
            </a:r>
          </a:p>
          <a:p>
            <a:endParaRPr lang="en-US" dirty="0"/>
          </a:p>
          <a:p>
            <a:r>
              <a:rPr lang="en-US" dirty="0"/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2398770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:\unix\homes\gws\pedrod\ppt\image7.jpg">
            <a:extLst>
              <a:ext uri="{FF2B5EF4-FFF2-40B4-BE49-F238E27FC236}">
                <a16:creationId xmlns:a16="http://schemas.microsoft.com/office/drawing/2014/main" id="{DCB6A61F-3AE7-49B9-9094-8D8B59DF7E7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C46A-334D-40A9-994C-AD90BF5A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B413C-1EF8-4744-8F80-87A7A649C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Discriminative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4176943-3B94-4942-9097-123B5A1393D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directly</a:t>
                </a:r>
              </a:p>
              <a:p>
                <a:pPr lvl="1"/>
                <a:r>
                  <a:rPr lang="en-US" dirty="0"/>
                  <a:t>(the posterior probability)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Techniques:</a:t>
                </a:r>
              </a:p>
              <a:p>
                <a:pPr lvl="1"/>
                <a:r>
                  <a:rPr lang="en-US" dirty="0"/>
                  <a:t>Logistic Regression</a:t>
                </a:r>
              </a:p>
              <a:p>
                <a:pPr lvl="1"/>
                <a:r>
                  <a:rPr lang="en-US" dirty="0"/>
                  <a:t>Decision Trees</a:t>
                </a:r>
              </a:p>
              <a:p>
                <a:pPr lvl="1"/>
                <a:r>
                  <a:rPr lang="en-US" dirty="0"/>
                  <a:t>Neural Networks</a:t>
                </a:r>
              </a:p>
              <a:p>
                <a:pPr lvl="1"/>
                <a:r>
                  <a:rPr lang="en-US" dirty="0"/>
                  <a:t>(Many of the things we studied)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4176943-3B94-4942-9097-123B5A139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891" t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D15AB-8E5D-4B96-8AF3-F0EC8CFFF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Generative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D452B9-A1B5-42CC-B68A-01D197E39B6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(the joint probability)</a:t>
                </a:r>
              </a:p>
              <a:p>
                <a:pPr lvl="1"/>
                <a:r>
                  <a:rPr lang="en-US" dirty="0"/>
                  <a:t>Use Bayes Rule to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Techniques:</a:t>
                </a:r>
              </a:p>
              <a:p>
                <a:pPr lvl="1"/>
                <a:r>
                  <a:rPr lang="en-US" dirty="0"/>
                  <a:t>Naive Bayes</a:t>
                </a:r>
              </a:p>
              <a:p>
                <a:pPr lvl="1"/>
                <a:r>
                  <a:rPr lang="en-US" dirty="0"/>
                  <a:t>Bayesian Networks</a:t>
                </a:r>
              </a:p>
              <a:p>
                <a:pPr lvl="1"/>
                <a:r>
                  <a:rPr lang="en-US" dirty="0"/>
                  <a:t>Hidden Markov Models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D452B9-A1B5-42CC-B68A-01D197E39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882" t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478C981-6EE0-4396-AC54-DBE48EFC6692}"/>
              </a:ext>
            </a:extLst>
          </p:cNvPr>
          <p:cNvSpPr/>
          <p:nvPr/>
        </p:nvSpPr>
        <p:spPr>
          <a:xfrm>
            <a:off x="2602230" y="6488668"/>
            <a:ext cx="713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https://ai.stanford.edu/~ang/papers/nips01-discriminativegenerative.pdf</a:t>
            </a:r>
          </a:p>
        </p:txBody>
      </p:sp>
    </p:spTree>
    <p:extLst>
      <p:ext uri="{BB962C8B-B14F-4D97-AF65-F5344CB8AC3E}">
        <p14:creationId xmlns:p14="http://schemas.microsoft.com/office/powerpoint/2010/main" val="288324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C391E-CED4-4C6A-817D-1B525DEC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4145"/>
            <a:ext cx="10515600" cy="716915"/>
          </a:xfrm>
        </p:spPr>
        <p:txBody>
          <a:bodyPr/>
          <a:lstStyle/>
          <a:p>
            <a:r>
              <a:rPr lang="en-US" dirty="0"/>
              <a:t>Some Probability Concepts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5F05A-1CDE-4DC3-ADD1-94BE93ABC7FC}"/>
              </a:ext>
            </a:extLst>
          </p:cNvPr>
          <p:cNvSpPr/>
          <p:nvPr/>
        </p:nvSpPr>
        <p:spPr>
          <a:xfrm>
            <a:off x="3672840" y="1760220"/>
            <a:ext cx="457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F0D995-0A38-4246-A28E-ACE27DB90A4E}"/>
              </a:ext>
            </a:extLst>
          </p:cNvPr>
          <p:cNvSpPr/>
          <p:nvPr/>
        </p:nvSpPr>
        <p:spPr>
          <a:xfrm>
            <a:off x="3916680" y="2286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AB6E58-BF0A-44DE-8CAB-06665E27B03C}"/>
              </a:ext>
            </a:extLst>
          </p:cNvPr>
          <p:cNvCxnSpPr/>
          <p:nvPr/>
        </p:nvCxnSpPr>
        <p:spPr>
          <a:xfrm flipH="1" flipV="1">
            <a:off x="2545080" y="1623060"/>
            <a:ext cx="1127760" cy="4495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E93A3C-7FC2-4937-8182-48C18EF2D3A0}"/>
              </a:ext>
            </a:extLst>
          </p:cNvPr>
          <p:cNvSpPr txBox="1"/>
          <p:nvPr/>
        </p:nvSpPr>
        <p:spPr>
          <a:xfrm>
            <a:off x="1379220" y="1253728"/>
            <a:ext cx="156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Possibilities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P(*) = 1.0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691E0-5060-41C1-A53F-9533074D4A19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2312837" y="3672840"/>
            <a:ext cx="1603847" cy="56748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AF8807-D9B1-4B9B-9707-F1188078F7A1}"/>
                  </a:ext>
                </a:extLst>
              </p:cNvPr>
              <p:cNvSpPr txBox="1"/>
              <p:nvPr/>
            </p:nvSpPr>
            <p:spPr>
              <a:xfrm>
                <a:off x="984845" y="3917156"/>
                <a:ext cx="13279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Some Event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=.2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AF8807-D9B1-4B9B-9707-F1188078F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5" y="3917156"/>
                <a:ext cx="1327992" cy="646331"/>
              </a:xfrm>
              <a:prstGeom prst="rect">
                <a:avLst/>
              </a:prstGeom>
              <a:blipFill>
                <a:blip r:embed="rId2"/>
                <a:stretch>
                  <a:fillRect l="-4147" t="-5660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8293566A-A8E7-47DA-8A8B-8F6E7D1D1A8F}"/>
              </a:ext>
            </a:extLst>
          </p:cNvPr>
          <p:cNvSpPr/>
          <p:nvPr/>
        </p:nvSpPr>
        <p:spPr>
          <a:xfrm>
            <a:off x="6118860" y="4587240"/>
            <a:ext cx="1143000" cy="1143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A9CA99-14DA-4578-9351-8714155D5862}"/>
              </a:ext>
            </a:extLst>
          </p:cNvPr>
          <p:cNvCxnSpPr>
            <a:cxnSpLocks/>
            <a:stCxn id="20" idx="2"/>
            <a:endCxn id="22" idx="3"/>
          </p:cNvCxnSpPr>
          <p:nvPr/>
        </p:nvCxnSpPr>
        <p:spPr>
          <a:xfrm flipH="1">
            <a:off x="2270642" y="5158740"/>
            <a:ext cx="3848218" cy="41552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D81292-2F55-4D5B-8D49-F6D07F7883A7}"/>
                  </a:ext>
                </a:extLst>
              </p:cNvPr>
              <p:cNvSpPr txBox="1"/>
              <p:nvPr/>
            </p:nvSpPr>
            <p:spPr>
              <a:xfrm>
                <a:off x="984841" y="5251102"/>
                <a:ext cx="1285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Some Event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D81292-2F55-4D5B-8D49-F6D07F788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1" y="5251102"/>
                <a:ext cx="1285801" cy="646331"/>
              </a:xfrm>
              <a:prstGeom prst="rect">
                <a:avLst/>
              </a:prstGeom>
              <a:blipFill>
                <a:blip r:embed="rId3"/>
                <a:stretch>
                  <a:fillRect l="-4286" t="-4717" r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1B607-58A7-4DB6-A2CA-94B348A82B5D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852160" y="1847850"/>
            <a:ext cx="3109782" cy="20831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DD0DD2-FE63-4AAA-9D41-C8D51155E0BB}"/>
                  </a:ext>
                </a:extLst>
              </p:cNvPr>
              <p:cNvSpPr txBox="1"/>
              <p:nvPr/>
            </p:nvSpPr>
            <p:spPr>
              <a:xfrm>
                <a:off x="8961942" y="1524684"/>
                <a:ext cx="18584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Both Events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=.05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DD0DD2-FE63-4AAA-9D41-C8D51155E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942" y="1524684"/>
                <a:ext cx="1858458" cy="646331"/>
              </a:xfrm>
              <a:prstGeom prst="rect">
                <a:avLst/>
              </a:prstGeom>
              <a:blipFill>
                <a:blip r:embed="rId4"/>
                <a:stretch>
                  <a:fillRect l="-2623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F6FABB-4B5E-43F7-BE3B-03D3B748BF12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362700" y="3605287"/>
            <a:ext cx="2599242" cy="56748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BABD1-5E3F-4463-9A5E-11D6051DAD6A}"/>
                  </a:ext>
                </a:extLst>
              </p:cNvPr>
              <p:cNvSpPr txBox="1"/>
              <p:nvPr/>
            </p:nvSpPr>
            <p:spPr>
              <a:xfrm>
                <a:off x="8961942" y="3282121"/>
                <a:ext cx="19354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Conditional Events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=.50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BABD1-5E3F-4463-9A5E-11D6051D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942" y="3282121"/>
                <a:ext cx="1935476" cy="646331"/>
              </a:xfrm>
              <a:prstGeom prst="rect">
                <a:avLst/>
              </a:prstGeom>
              <a:blipFill>
                <a:blip r:embed="rId5"/>
                <a:stretch>
                  <a:fillRect l="-2516" t="-4717" r="-220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17B11F-2599-43D2-8ED7-F5F4BDF973A3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2270642" y="4404360"/>
            <a:ext cx="3109078" cy="11699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06367 -0.153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7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7" grpId="0"/>
      <p:bldP spid="20" grpId="0" animBg="1"/>
      <p:bldP spid="20" grpId="1" animBg="1"/>
      <p:bldP spid="22" grpId="0"/>
      <p:bldP spid="25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C391E-CED4-4C6A-817D-1B525DEC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4145"/>
            <a:ext cx="10515600" cy="716915"/>
          </a:xfrm>
        </p:spPr>
        <p:txBody>
          <a:bodyPr/>
          <a:lstStyle/>
          <a:p>
            <a:r>
              <a:rPr lang="en-US" dirty="0"/>
              <a:t>Basic Rules of Probability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5F05A-1CDE-4DC3-ADD1-94BE93ABC7FC}"/>
              </a:ext>
            </a:extLst>
          </p:cNvPr>
          <p:cNvSpPr/>
          <p:nvPr/>
        </p:nvSpPr>
        <p:spPr>
          <a:xfrm>
            <a:off x="1028700" y="2179320"/>
            <a:ext cx="2286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D7BF47-1FC9-44F0-A011-4B082C03780B}"/>
              </a:ext>
            </a:extLst>
          </p:cNvPr>
          <p:cNvSpPr/>
          <p:nvPr/>
        </p:nvSpPr>
        <p:spPr>
          <a:xfrm>
            <a:off x="4914900" y="2179320"/>
            <a:ext cx="2286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E2E3-D4FC-4FF4-B47D-F7BB2C48A13B}"/>
              </a:ext>
            </a:extLst>
          </p:cNvPr>
          <p:cNvSpPr/>
          <p:nvPr/>
        </p:nvSpPr>
        <p:spPr>
          <a:xfrm>
            <a:off x="8496300" y="2179320"/>
            <a:ext cx="2286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F0D995-0A38-4246-A28E-ACE27DB90A4E}"/>
              </a:ext>
            </a:extLst>
          </p:cNvPr>
          <p:cNvSpPr/>
          <p:nvPr/>
        </p:nvSpPr>
        <p:spPr>
          <a:xfrm>
            <a:off x="1394460" y="286512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694A9C-727A-4A7A-9A15-E24FCA7627FC}"/>
              </a:ext>
            </a:extLst>
          </p:cNvPr>
          <p:cNvSpPr/>
          <p:nvPr/>
        </p:nvSpPr>
        <p:spPr>
          <a:xfrm>
            <a:off x="1851660" y="2865120"/>
            <a:ext cx="914400" cy="914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18C11-60C5-460F-AB7B-7293E1F5CA17}"/>
              </a:ext>
            </a:extLst>
          </p:cNvPr>
          <p:cNvSpPr txBox="1"/>
          <p:nvPr/>
        </p:nvSpPr>
        <p:spPr>
          <a:xfrm>
            <a:off x="1477695" y="1809988"/>
            <a:ext cx="13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Product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24C7D-DCFF-4031-BD91-B56BF5F213D3}"/>
              </a:ext>
            </a:extLst>
          </p:cNvPr>
          <p:cNvSpPr txBox="1"/>
          <p:nvPr/>
        </p:nvSpPr>
        <p:spPr>
          <a:xfrm>
            <a:off x="1106646" y="22384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52B78-4766-42E0-BC77-C2EA503FDE1A}"/>
              </a:ext>
            </a:extLst>
          </p:cNvPr>
          <p:cNvSpPr txBox="1"/>
          <p:nvPr/>
        </p:nvSpPr>
        <p:spPr>
          <a:xfrm>
            <a:off x="2865704" y="22384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D6A46B-13A8-4D3D-B3B3-E55DF5C5DAEA}"/>
              </a:ext>
            </a:extLst>
          </p:cNvPr>
          <p:cNvCxnSpPr>
            <a:cxnSpLocks/>
            <a:stCxn id="9" idx="1"/>
            <a:endCxn id="3" idx="2"/>
          </p:cNvCxnSpPr>
          <p:nvPr/>
        </p:nvCxnSpPr>
        <p:spPr>
          <a:xfrm flipH="1" flipV="1">
            <a:off x="1265504" y="2607826"/>
            <a:ext cx="262867" cy="3912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72B815-7524-4CAE-A415-3BC6E89E63ED}"/>
              </a:ext>
            </a:extLst>
          </p:cNvPr>
          <p:cNvCxnSpPr>
            <a:cxnSpLocks/>
            <a:stCxn id="12" idx="7"/>
            <a:endCxn id="13" idx="2"/>
          </p:cNvCxnSpPr>
          <p:nvPr/>
        </p:nvCxnSpPr>
        <p:spPr>
          <a:xfrm flipV="1">
            <a:off x="2632149" y="2607826"/>
            <a:ext cx="392413" cy="3912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CB47B6-5CBF-4490-B5F6-C3826B165442}"/>
                  </a:ext>
                </a:extLst>
              </p:cNvPr>
              <p:cNvSpPr txBox="1"/>
              <p:nvPr/>
            </p:nvSpPr>
            <p:spPr>
              <a:xfrm>
                <a:off x="1198774" y="4651193"/>
                <a:ext cx="198464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</a:br>
                <a:r>
                  <a:rPr lang="en-US" b="0" i="1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solidFill>
                    <a:schemeClr val="bg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CB47B6-5CBF-4490-B5F6-C3826B165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74" y="4651193"/>
                <a:ext cx="1984646" cy="923330"/>
              </a:xfrm>
              <a:prstGeom prst="rect">
                <a:avLst/>
              </a:prstGeom>
              <a:blipFill>
                <a:blip r:embed="rId2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AFCDE6-46DB-4B1E-8419-43169EB55D89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2102907" y="3613410"/>
            <a:ext cx="88190" cy="10377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BE294B8-3016-4C63-A777-B443FB514054}"/>
              </a:ext>
            </a:extLst>
          </p:cNvPr>
          <p:cNvSpPr txBox="1"/>
          <p:nvPr/>
        </p:nvSpPr>
        <p:spPr>
          <a:xfrm>
            <a:off x="5532756" y="18099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Sum Rule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9F2248-A9AB-46A9-A583-593032424E52}"/>
              </a:ext>
            </a:extLst>
          </p:cNvPr>
          <p:cNvSpPr/>
          <p:nvPr/>
        </p:nvSpPr>
        <p:spPr>
          <a:xfrm>
            <a:off x="5331921" y="296571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BED601-5D16-450E-B5D7-CB5554C27A23}"/>
              </a:ext>
            </a:extLst>
          </p:cNvPr>
          <p:cNvSpPr/>
          <p:nvPr/>
        </p:nvSpPr>
        <p:spPr>
          <a:xfrm>
            <a:off x="5789121" y="2965710"/>
            <a:ext cx="914400" cy="914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9FC962-0630-495F-819C-134E3236297E}"/>
              </a:ext>
            </a:extLst>
          </p:cNvPr>
          <p:cNvSpPr txBox="1"/>
          <p:nvPr/>
        </p:nvSpPr>
        <p:spPr>
          <a:xfrm>
            <a:off x="5057541" y="23194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DC77DB-4768-4B94-9635-D005B6F732EE}"/>
              </a:ext>
            </a:extLst>
          </p:cNvPr>
          <p:cNvSpPr txBox="1"/>
          <p:nvPr/>
        </p:nvSpPr>
        <p:spPr>
          <a:xfrm>
            <a:off x="6816599" y="23194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55C0A9-F3AD-472C-BD78-89AD9E9F349F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5216399" y="2688806"/>
            <a:ext cx="262867" cy="3912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7850B1-6CC9-4C87-8432-EAFBF1191559}"/>
              </a:ext>
            </a:extLst>
          </p:cNvPr>
          <p:cNvCxnSpPr>
            <a:cxnSpLocks/>
            <a:stCxn id="27" idx="7"/>
            <a:endCxn id="29" idx="2"/>
          </p:cNvCxnSpPr>
          <p:nvPr/>
        </p:nvCxnSpPr>
        <p:spPr>
          <a:xfrm flipV="1">
            <a:off x="6569610" y="2688806"/>
            <a:ext cx="405847" cy="4108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92A13D-7D16-4800-90C9-FABC850DF8C4}"/>
                  </a:ext>
                </a:extLst>
              </p:cNvPr>
              <p:cNvSpPr txBox="1"/>
              <p:nvPr/>
            </p:nvSpPr>
            <p:spPr>
              <a:xfrm>
                <a:off x="5065577" y="4651193"/>
                <a:ext cx="21582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</a:br>
                <a:r>
                  <a:rPr lang="en-US" b="0" i="1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    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92A13D-7D16-4800-90C9-FABC850DF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77" y="4651193"/>
                <a:ext cx="215822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95D28D-580F-40BC-A5AA-8213B8901D36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6057900" y="4036814"/>
            <a:ext cx="86787" cy="61437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Freeform: Shape 9219">
            <a:extLst>
              <a:ext uri="{FF2B5EF4-FFF2-40B4-BE49-F238E27FC236}">
                <a16:creationId xmlns:a16="http://schemas.microsoft.com/office/drawing/2014/main" id="{154D14D2-1AC3-438A-862B-3BAC128FEA82}"/>
              </a:ext>
            </a:extLst>
          </p:cNvPr>
          <p:cNvSpPr/>
          <p:nvPr/>
        </p:nvSpPr>
        <p:spPr>
          <a:xfrm>
            <a:off x="4706369" y="3489960"/>
            <a:ext cx="1084831" cy="1912620"/>
          </a:xfrm>
          <a:custGeom>
            <a:avLst/>
            <a:gdLst>
              <a:gd name="connsiteX0" fmla="*/ 703831 w 1084831"/>
              <a:gd name="connsiteY0" fmla="*/ 1912620 h 1912620"/>
              <a:gd name="connsiteX1" fmla="*/ 2791 w 1084831"/>
              <a:gd name="connsiteY1" fmla="*/ 1493520 h 1912620"/>
              <a:gd name="connsiteX2" fmla="*/ 482851 w 1084831"/>
              <a:gd name="connsiteY2" fmla="*/ 617220 h 1912620"/>
              <a:gd name="connsiteX3" fmla="*/ 1084831 w 1084831"/>
              <a:gd name="connsiteY3" fmla="*/ 0 h 191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831" h="1912620">
                <a:moveTo>
                  <a:pt x="703831" y="1912620"/>
                </a:moveTo>
                <a:cubicBezTo>
                  <a:pt x="371726" y="1811020"/>
                  <a:pt x="39621" y="1709420"/>
                  <a:pt x="2791" y="1493520"/>
                </a:cubicBezTo>
                <a:cubicBezTo>
                  <a:pt x="-34039" y="1277620"/>
                  <a:pt x="302511" y="866140"/>
                  <a:pt x="482851" y="617220"/>
                </a:cubicBezTo>
                <a:cubicBezTo>
                  <a:pt x="663191" y="368300"/>
                  <a:pt x="874011" y="184150"/>
                  <a:pt x="1084831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TextBox 9220">
            <a:extLst>
              <a:ext uri="{FF2B5EF4-FFF2-40B4-BE49-F238E27FC236}">
                <a16:creationId xmlns:a16="http://schemas.microsoft.com/office/drawing/2014/main" id="{424BF400-4A06-40F7-B45F-7A715F5D3029}"/>
              </a:ext>
            </a:extLst>
          </p:cNvPr>
          <p:cNvSpPr txBox="1"/>
          <p:nvPr/>
        </p:nvSpPr>
        <p:spPr>
          <a:xfrm>
            <a:off x="4251248" y="4381950"/>
            <a:ext cx="5950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Don’t </a:t>
            </a:r>
          </a:p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Double</a:t>
            </a:r>
          </a:p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Count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3D812A-724F-4045-8692-839AAC0DFB82}"/>
              </a:ext>
            </a:extLst>
          </p:cNvPr>
          <p:cNvSpPr txBox="1"/>
          <p:nvPr/>
        </p:nvSpPr>
        <p:spPr>
          <a:xfrm>
            <a:off x="8223784" y="1806126"/>
            <a:ext cx="283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Theorem of Total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C72DF3-E201-4355-B4B8-F0D50367984C}"/>
                  </a:ext>
                </a:extLst>
              </p:cNvPr>
              <p:cNvSpPr txBox="1"/>
              <p:nvPr/>
            </p:nvSpPr>
            <p:spPr>
              <a:xfrm>
                <a:off x="8122920" y="4468313"/>
                <a:ext cx="3470630" cy="1191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are mutually exclusive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 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then:</a:t>
                </a:r>
                <a:endParaRPr lang="en-US" b="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b="0" i="1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</a:br>
                <a:endParaRPr lang="en-US" b="0" i="1" dirty="0">
                  <a:solidFill>
                    <a:schemeClr val="bg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C72DF3-E201-4355-B4B8-F0D50367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920" y="4468313"/>
                <a:ext cx="3470630" cy="1191673"/>
              </a:xfrm>
              <a:prstGeom prst="rect">
                <a:avLst/>
              </a:prstGeom>
              <a:blipFill>
                <a:blip r:embed="rId4"/>
                <a:stretch>
                  <a:fillRect l="-1582" t="-13846" r="-879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6003593E-AF4D-4331-8E71-904FF1CE8D6E}"/>
              </a:ext>
            </a:extLst>
          </p:cNvPr>
          <p:cNvSpPr/>
          <p:nvPr/>
        </p:nvSpPr>
        <p:spPr>
          <a:xfrm>
            <a:off x="8656956" y="223881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B612B6D-C1C3-4674-A56F-F0DC294A4C67}"/>
              </a:ext>
            </a:extLst>
          </p:cNvPr>
          <p:cNvSpPr/>
          <p:nvPr/>
        </p:nvSpPr>
        <p:spPr>
          <a:xfrm>
            <a:off x="9764180" y="3032760"/>
            <a:ext cx="914400" cy="914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19EDD0-4778-4C52-9FBD-B8C324E39551}"/>
                  </a:ext>
                </a:extLst>
              </p:cNvPr>
              <p:cNvSpPr txBox="1"/>
              <p:nvPr/>
            </p:nvSpPr>
            <p:spPr>
              <a:xfrm>
                <a:off x="10240809" y="2281229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19EDD0-4778-4C52-9FBD-B8C324E39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809" y="2281229"/>
                <a:ext cx="4907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20B004-366B-4404-A698-A61A9C97B83E}"/>
              </a:ext>
            </a:extLst>
          </p:cNvPr>
          <p:cNvCxnSpPr>
            <a:cxnSpLocks/>
            <a:stCxn id="43" idx="0"/>
            <a:endCxn id="45" idx="2"/>
          </p:cNvCxnSpPr>
          <p:nvPr/>
        </p:nvCxnSpPr>
        <p:spPr>
          <a:xfrm flipV="1">
            <a:off x="10221380" y="2650561"/>
            <a:ext cx="264817" cy="3821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7ABC15-AE0B-484D-B4D5-08F4DA931F55}"/>
                  </a:ext>
                </a:extLst>
              </p:cNvPr>
              <p:cNvSpPr txBox="1"/>
              <p:nvPr/>
            </p:nvSpPr>
            <p:spPr>
              <a:xfrm>
                <a:off x="9639299" y="2223137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7ABC15-AE0B-484D-B4D5-08F4DA931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299" y="2223137"/>
                <a:ext cx="4854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8D6672E-4BB2-4019-89D0-C1C2AFC78B6C}"/>
              </a:ext>
            </a:extLst>
          </p:cNvPr>
          <p:cNvCxnSpPr>
            <a:cxnSpLocks/>
            <a:stCxn id="42" idx="7"/>
            <a:endCxn id="48" idx="1"/>
          </p:cNvCxnSpPr>
          <p:nvPr/>
        </p:nvCxnSpPr>
        <p:spPr>
          <a:xfrm>
            <a:off x="9437445" y="2372728"/>
            <a:ext cx="201854" cy="350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7F57AA-71F1-4CFC-ADD9-49677DF33AD4}"/>
                  </a:ext>
                </a:extLst>
              </p:cNvPr>
              <p:cNvSpPr txBox="1"/>
              <p:nvPr/>
            </p:nvSpPr>
            <p:spPr>
              <a:xfrm>
                <a:off x="9289426" y="1041485"/>
                <a:ext cx="1863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⋁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7F57AA-71F1-4CFC-ADD9-49677DF33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426" y="1041485"/>
                <a:ext cx="186390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3D35D5-7D41-4185-969A-4EDBAB2926E9}"/>
              </a:ext>
            </a:extLst>
          </p:cNvPr>
          <p:cNvCxnSpPr>
            <a:cxnSpLocks/>
            <a:stCxn id="11" idx="0"/>
            <a:endCxn id="53" idx="2"/>
          </p:cNvCxnSpPr>
          <p:nvPr/>
        </p:nvCxnSpPr>
        <p:spPr>
          <a:xfrm flipV="1">
            <a:off x="9639300" y="1410817"/>
            <a:ext cx="582080" cy="7685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B0726AF-F854-4DB7-A6CF-E27663C9799D}"/>
              </a:ext>
            </a:extLst>
          </p:cNvPr>
          <p:cNvSpPr/>
          <p:nvPr/>
        </p:nvSpPr>
        <p:spPr>
          <a:xfrm>
            <a:off x="9026367" y="2901918"/>
            <a:ext cx="914400" cy="914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9993C8-F30E-49D8-97C7-C9B1E17A8297}"/>
              </a:ext>
            </a:extLst>
          </p:cNvPr>
          <p:cNvSpPr txBox="1"/>
          <p:nvPr/>
        </p:nvSpPr>
        <p:spPr>
          <a:xfrm>
            <a:off x="8708651" y="394763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ACF179B-0AF7-4396-8470-C54AD0BA765E}"/>
              </a:ext>
            </a:extLst>
          </p:cNvPr>
          <p:cNvCxnSpPr>
            <a:cxnSpLocks/>
            <a:stCxn id="63" idx="3"/>
            <a:endCxn id="64" idx="0"/>
          </p:cNvCxnSpPr>
          <p:nvPr/>
        </p:nvCxnSpPr>
        <p:spPr>
          <a:xfrm flipH="1">
            <a:off x="8867509" y="3682407"/>
            <a:ext cx="292769" cy="26522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5" grpId="0"/>
      <p:bldP spid="26" grpId="0" animBg="1"/>
      <p:bldP spid="27" grpId="0" animBg="1"/>
      <p:bldP spid="28" grpId="0"/>
      <p:bldP spid="29" grpId="0"/>
      <p:bldP spid="33" grpId="0"/>
      <p:bldP spid="9220" grpId="0" animBg="1"/>
      <p:bldP spid="9221" grpId="0"/>
      <p:bldP spid="40" grpId="0"/>
      <p:bldP spid="41" grpId="0"/>
      <p:bldP spid="42" grpId="0" animBg="1"/>
      <p:bldP spid="43" grpId="0" animBg="1"/>
      <p:bldP spid="45" grpId="0"/>
      <p:bldP spid="48" grpId="0"/>
      <p:bldP spid="53" grpId="0"/>
      <p:bldP spid="63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D18188-9F19-4D32-871F-9AE3767FCE68}"/>
              </a:ext>
            </a:extLst>
          </p:cNvPr>
          <p:cNvSpPr/>
          <p:nvPr/>
        </p:nvSpPr>
        <p:spPr>
          <a:xfrm>
            <a:off x="1028700" y="2179320"/>
            <a:ext cx="2286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3516C0-6374-4318-A0FF-EEE6F45A1B4A}"/>
              </a:ext>
            </a:extLst>
          </p:cNvPr>
          <p:cNvSpPr/>
          <p:nvPr/>
        </p:nvSpPr>
        <p:spPr>
          <a:xfrm>
            <a:off x="1394460" y="286512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FB1F08-A716-4DC4-93A5-E671A6BC4DD6}"/>
              </a:ext>
            </a:extLst>
          </p:cNvPr>
          <p:cNvSpPr/>
          <p:nvPr/>
        </p:nvSpPr>
        <p:spPr>
          <a:xfrm>
            <a:off x="1851660" y="2865120"/>
            <a:ext cx="914400" cy="914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C3738-57A9-4673-9161-67D9F25329F8}"/>
              </a:ext>
            </a:extLst>
          </p:cNvPr>
          <p:cNvSpPr txBox="1"/>
          <p:nvPr/>
        </p:nvSpPr>
        <p:spPr>
          <a:xfrm>
            <a:off x="1334772" y="180998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Bayes’ Theorem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914B0-CF28-4F8A-B8D4-2BEAA0F5171A}"/>
              </a:ext>
            </a:extLst>
          </p:cNvPr>
          <p:cNvSpPr txBox="1"/>
          <p:nvPr/>
        </p:nvSpPr>
        <p:spPr>
          <a:xfrm>
            <a:off x="1106646" y="22384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A5706-3925-4F3A-99EA-27777DB9CF0C}"/>
              </a:ext>
            </a:extLst>
          </p:cNvPr>
          <p:cNvSpPr txBox="1"/>
          <p:nvPr/>
        </p:nvSpPr>
        <p:spPr>
          <a:xfrm>
            <a:off x="2865704" y="22384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93D792-08C7-4E48-BA51-AE9244B8D535}"/>
              </a:ext>
            </a:extLst>
          </p:cNvPr>
          <p:cNvCxnSpPr>
            <a:cxnSpLocks/>
            <a:stCxn id="4" idx="1"/>
            <a:endCxn id="7" idx="2"/>
          </p:cNvCxnSpPr>
          <p:nvPr/>
        </p:nvCxnSpPr>
        <p:spPr>
          <a:xfrm flipH="1" flipV="1">
            <a:off x="1265504" y="2607826"/>
            <a:ext cx="262867" cy="3912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842B01-C2B1-42E1-AA47-1B992A7EF46E}"/>
              </a:ext>
            </a:extLst>
          </p:cNvPr>
          <p:cNvCxnSpPr>
            <a:cxnSpLocks/>
            <a:stCxn id="5" idx="7"/>
            <a:endCxn id="8" idx="2"/>
          </p:cNvCxnSpPr>
          <p:nvPr/>
        </p:nvCxnSpPr>
        <p:spPr>
          <a:xfrm flipV="1">
            <a:off x="2632149" y="2607826"/>
            <a:ext cx="392413" cy="3912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39D308-022C-4152-99FF-529D590B600E}"/>
                  </a:ext>
                </a:extLst>
              </p:cNvPr>
              <p:cNvSpPr txBox="1"/>
              <p:nvPr/>
            </p:nvSpPr>
            <p:spPr>
              <a:xfrm>
                <a:off x="3931920" y="2935864"/>
                <a:ext cx="342656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</a:br>
                <a:endParaRPr lang="en-US" b="0" i="1" dirty="0">
                  <a:solidFill>
                    <a:schemeClr val="bg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39D308-022C-4152-99FF-529D590B6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2935864"/>
                <a:ext cx="3426566" cy="369397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740BB0-5314-4C06-B883-E43F8AF181E6}"/>
                  </a:ext>
                </a:extLst>
              </p:cNvPr>
              <p:cNvSpPr txBox="1"/>
              <p:nvPr/>
            </p:nvSpPr>
            <p:spPr>
              <a:xfrm>
                <a:off x="4041034" y="2318988"/>
                <a:ext cx="444002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i="1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</a:br>
                <a:endParaRPr lang="en-US" b="0" i="1" dirty="0">
                  <a:solidFill>
                    <a:schemeClr val="bg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740BB0-5314-4C06-B883-E43F8AF18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034" y="2318988"/>
                <a:ext cx="4440026" cy="369397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098E3EB-7772-40D1-8FBC-2E5B121E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5CB218-FCE1-458D-8A0A-D510D808AB3A}"/>
                  </a:ext>
                </a:extLst>
              </p:cNvPr>
              <p:cNvSpPr/>
              <p:nvPr/>
            </p:nvSpPr>
            <p:spPr>
              <a:xfrm>
                <a:off x="4280995" y="3552740"/>
                <a:ext cx="2518125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5CB218-FCE1-458D-8A0A-D510D808A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995" y="3552740"/>
                <a:ext cx="2518125" cy="679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80" name="Rectangle 7179">
                <a:extLst>
                  <a:ext uri="{FF2B5EF4-FFF2-40B4-BE49-F238E27FC236}">
                    <a16:creationId xmlns:a16="http://schemas.microsoft.com/office/drawing/2014/main" id="{3A6C5CC2-DEC3-4429-916D-C9FA5D13BB52}"/>
                  </a:ext>
                </a:extLst>
              </p:cNvPr>
              <p:cNvSpPr/>
              <p:nvPr/>
            </p:nvSpPr>
            <p:spPr>
              <a:xfrm>
                <a:off x="1389208" y="5999176"/>
                <a:ext cx="56303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180" name="Rectangle 7179">
                <a:extLst>
                  <a:ext uri="{FF2B5EF4-FFF2-40B4-BE49-F238E27FC236}">
                    <a16:creationId xmlns:a16="http://schemas.microsoft.com/office/drawing/2014/main" id="{3A6C5CC2-DEC3-4429-916D-C9FA5D13B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08" y="5999176"/>
                <a:ext cx="563038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y:\unix\homes\gws\pedrod\ppt\image6.jpg">
            <a:extLst>
              <a:ext uri="{FF2B5EF4-FFF2-40B4-BE49-F238E27FC236}">
                <a16:creationId xmlns:a16="http://schemas.microsoft.com/office/drawing/2014/main" id="{5F735BFD-EA65-4F2C-8E31-4892E2989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39778" r="11999" b="22333"/>
          <a:stretch/>
        </p:blipFill>
        <p:spPr bwMode="auto">
          <a:xfrm>
            <a:off x="78603" y="879393"/>
            <a:ext cx="3845697" cy="135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y:\unix\homes\gws\pedrod\ppt\image7.jpg">
            <a:extLst>
              <a:ext uri="{FF2B5EF4-FFF2-40B4-BE49-F238E27FC236}">
                <a16:creationId xmlns:a16="http://schemas.microsoft.com/office/drawing/2014/main" id="{3F087D72-8F5A-4BE6-8A01-8BD3A1010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27332" r="40083" b="24667"/>
          <a:stretch/>
        </p:blipFill>
        <p:spPr bwMode="auto">
          <a:xfrm>
            <a:off x="4297452" y="879393"/>
            <a:ext cx="2118962" cy="223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60FDB-BC16-407B-996D-A3ED7E18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19"/>
            <a:ext cx="10515600" cy="44755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using Bayes Theorem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B861E-1969-4775-B590-FC7A52049082}"/>
              </a:ext>
            </a:extLst>
          </p:cNvPr>
          <p:cNvSpPr txBox="1"/>
          <p:nvPr/>
        </p:nvSpPr>
        <p:spPr>
          <a:xfrm>
            <a:off x="6179297" y="948975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0BF6A-AECE-4AB0-BE3F-2D95B5F1C5BD}"/>
              </a:ext>
            </a:extLst>
          </p:cNvPr>
          <p:cNvSpPr txBox="1"/>
          <p:nvPr/>
        </p:nvSpPr>
        <p:spPr>
          <a:xfrm>
            <a:off x="6179298" y="122251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0.992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2AE3D-206C-467A-BEAA-ABE77E0FB61F}"/>
              </a:ext>
            </a:extLst>
          </p:cNvPr>
          <p:cNvSpPr txBox="1"/>
          <p:nvPr/>
        </p:nvSpPr>
        <p:spPr>
          <a:xfrm>
            <a:off x="6179298" y="149435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23D3F-E843-4199-B34B-B3288EFDA8C5}"/>
              </a:ext>
            </a:extLst>
          </p:cNvPr>
          <p:cNvSpPr txBox="1"/>
          <p:nvPr/>
        </p:nvSpPr>
        <p:spPr>
          <a:xfrm>
            <a:off x="6179298" y="181139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DFE99-6EB8-41F5-A286-4BC95748CEF6}"/>
              </a:ext>
            </a:extLst>
          </p:cNvPr>
          <p:cNvSpPr txBox="1"/>
          <p:nvPr/>
        </p:nvSpPr>
        <p:spPr>
          <a:xfrm>
            <a:off x="6179298" y="237343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15D64-1EB2-4A84-9766-6CA008A7EF4F}"/>
              </a:ext>
            </a:extLst>
          </p:cNvPr>
          <p:cNvSpPr txBox="1"/>
          <p:nvPr/>
        </p:nvSpPr>
        <p:spPr>
          <a:xfrm>
            <a:off x="6179298" y="20731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E5A932-D852-494F-824D-A26C62F4A3DB}"/>
                  </a:ext>
                </a:extLst>
              </p:cNvPr>
              <p:cNvSpPr txBox="1"/>
              <p:nvPr/>
            </p:nvSpPr>
            <p:spPr>
              <a:xfrm>
                <a:off x="7855992" y="1886595"/>
                <a:ext cx="4154022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𝑐𝑎𝑛𝑐𝑒𝑟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E5A932-D852-494F-824D-A26C62F4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992" y="1886595"/>
                <a:ext cx="4154022" cy="679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8C9DD58-B7F3-4191-80BB-0AC7535A6040}"/>
              </a:ext>
            </a:extLst>
          </p:cNvPr>
          <p:cNvSpPr txBox="1"/>
          <p:nvPr/>
        </p:nvSpPr>
        <p:spPr>
          <a:xfrm>
            <a:off x="6198310" y="266202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??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5E0889-1DAB-442D-83F6-A780022EDBDC}"/>
              </a:ext>
            </a:extLst>
          </p:cNvPr>
          <p:cNvSpPr/>
          <p:nvPr/>
        </p:nvSpPr>
        <p:spPr>
          <a:xfrm>
            <a:off x="2014416" y="3255986"/>
            <a:ext cx="27432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90CFB8-9905-4838-9601-9930708E8D9B}"/>
              </a:ext>
            </a:extLst>
          </p:cNvPr>
          <p:cNvSpPr/>
          <p:nvPr/>
        </p:nvSpPr>
        <p:spPr>
          <a:xfrm>
            <a:off x="2527200" y="395258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6B7100-08C0-49D9-8C26-BFCFC4054101}"/>
              </a:ext>
            </a:extLst>
          </p:cNvPr>
          <p:cNvSpPr/>
          <p:nvPr/>
        </p:nvSpPr>
        <p:spPr>
          <a:xfrm>
            <a:off x="2535256" y="3965979"/>
            <a:ext cx="217733" cy="2250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E6BD20-0DDA-4170-91AE-D76B6091EF1C}"/>
                  </a:ext>
                </a:extLst>
              </p:cNvPr>
              <p:cNvSpPr txBox="1"/>
              <p:nvPr/>
            </p:nvSpPr>
            <p:spPr>
              <a:xfrm>
                <a:off x="181986" y="3213448"/>
                <a:ext cx="14887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=0.008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E6BD20-0DDA-4170-91AE-D76B6091E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6" y="3213448"/>
                <a:ext cx="148874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51DB8E-F76F-4983-AB4D-07DDC6ADE84F}"/>
                  </a:ext>
                </a:extLst>
              </p:cNvPr>
              <p:cNvSpPr txBox="1"/>
              <p:nvPr/>
            </p:nvSpPr>
            <p:spPr>
              <a:xfrm>
                <a:off x="1358728" y="6014291"/>
                <a:ext cx="429111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(¬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𝑐𝑎𝑛𝑐𝑒𝑟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51DB8E-F76F-4983-AB4D-07DDC6ADE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728" y="6014291"/>
                <a:ext cx="4291110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A50DF1-826A-4A39-984A-BA6CF0CDBE05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flipH="1" flipV="1">
            <a:off x="1670727" y="3351948"/>
            <a:ext cx="869864" cy="6140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CDFE2F-2A35-4D8F-A55F-AEF26AC105F3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1720426" y="4158038"/>
            <a:ext cx="846716" cy="18545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0610B3-DF2E-4A38-A8EA-6BE7DE91BCF5}"/>
                  </a:ext>
                </a:extLst>
              </p:cNvPr>
              <p:cNvSpPr txBox="1"/>
              <p:nvPr/>
            </p:nvSpPr>
            <p:spPr>
              <a:xfrm>
                <a:off x="7855992" y="917236"/>
                <a:ext cx="2466829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0610B3-DF2E-4A38-A8EA-6BE7DE91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992" y="917236"/>
                <a:ext cx="2466829" cy="6790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AB6FA7-F262-4ED1-8571-A45D76111E3E}"/>
                  </a:ext>
                </a:extLst>
              </p:cNvPr>
              <p:cNvSpPr txBox="1"/>
              <p:nvPr/>
            </p:nvSpPr>
            <p:spPr>
              <a:xfrm>
                <a:off x="1377525" y="2385028"/>
                <a:ext cx="1693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=0.98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AB6FA7-F262-4ED1-8571-A45D7611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25" y="2385028"/>
                <a:ext cx="1693135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800795-23E9-4276-8962-D7E6581AC539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2224093" y="2662027"/>
            <a:ext cx="374279" cy="12324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44FF17-7713-4338-B477-BF676D2CC8C9}"/>
                  </a:ext>
                </a:extLst>
              </p:cNvPr>
              <p:cNvSpPr txBox="1"/>
              <p:nvPr/>
            </p:nvSpPr>
            <p:spPr>
              <a:xfrm>
                <a:off x="1377525" y="6253469"/>
                <a:ext cx="39971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=0.98               ∗0.008         +0.03                   ∗ </m:t>
                      </m:r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0.992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44FF17-7713-4338-B477-BF676D2CC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25" y="6253469"/>
                <a:ext cx="399712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60F72D-FDA4-4A4F-A63E-1FC0D7D1D3E3}"/>
                  </a:ext>
                </a:extLst>
              </p:cNvPr>
              <p:cNvSpPr txBox="1"/>
              <p:nvPr/>
            </p:nvSpPr>
            <p:spPr>
              <a:xfrm>
                <a:off x="1377525" y="6517067"/>
                <a:ext cx="12208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=0.0376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60F72D-FDA4-4A4F-A63E-1FC0D7D1D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25" y="6517067"/>
                <a:ext cx="122084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BE1A6B-6CCB-4649-9B8E-94F2213F930D}"/>
                  </a:ext>
                </a:extLst>
              </p:cNvPr>
              <p:cNvSpPr txBox="1"/>
              <p:nvPr/>
            </p:nvSpPr>
            <p:spPr>
              <a:xfrm>
                <a:off x="78603" y="4349668"/>
                <a:ext cx="1693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2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=0.03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BE1A6B-6CCB-4649-9B8E-94F2213F9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" y="4349668"/>
                <a:ext cx="169313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ED6253-C9EA-4CBA-B87B-FB356270446D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1771738" y="4123177"/>
            <a:ext cx="652184" cy="3649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A40AB9-F786-428A-A600-72CD4FE48656}"/>
                  </a:ext>
                </a:extLst>
              </p:cNvPr>
              <p:cNvSpPr txBox="1"/>
              <p:nvPr/>
            </p:nvSpPr>
            <p:spPr>
              <a:xfrm>
                <a:off x="5604184" y="3278233"/>
                <a:ext cx="3034420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0.98∗0.008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A40AB9-F786-428A-A600-72CD4FE48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84" y="3278233"/>
                <a:ext cx="3034420" cy="6619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A74B00-1E39-4E93-A67A-86FB64396016}"/>
                  </a:ext>
                </a:extLst>
              </p:cNvPr>
              <p:cNvSpPr txBox="1"/>
              <p:nvPr/>
            </p:nvSpPr>
            <p:spPr>
              <a:xfrm>
                <a:off x="5604184" y="4232217"/>
                <a:ext cx="303442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0.98∗0.008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0.0376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FA74B00-1E39-4E93-A67A-86FB6439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84" y="4232217"/>
                <a:ext cx="3034420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145FAE-9820-4C25-9BA4-EEB6742F76D8}"/>
                  </a:ext>
                </a:extLst>
              </p:cNvPr>
              <p:cNvSpPr txBox="1"/>
              <p:nvPr/>
            </p:nvSpPr>
            <p:spPr>
              <a:xfrm>
                <a:off x="5649838" y="5133536"/>
                <a:ext cx="2258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𝑐𝑎𝑛𝑐𝑒𝑟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=.208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145FAE-9820-4C25-9BA4-EEB6742F7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838" y="5133536"/>
                <a:ext cx="225856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" grpId="0"/>
      <p:bldP spid="9" grpId="0"/>
      <p:bldP spid="10" grpId="0"/>
      <p:bldP spid="11" grpId="0"/>
      <p:bldP spid="12" grpId="0"/>
      <p:bldP spid="13" grpId="0"/>
      <p:bldP spid="8" grpId="0"/>
      <p:bldP spid="15" grpId="0"/>
      <p:bldP spid="17" grpId="0" animBg="1"/>
      <p:bldP spid="18" grpId="0" animBg="1"/>
      <p:bldP spid="19" grpId="0"/>
      <p:bldP spid="20" grpId="0" animBg="1"/>
      <p:bldP spid="23" grpId="0"/>
      <p:bldP spid="32" grpId="0"/>
      <p:bldP spid="40" grpId="0"/>
      <p:bldP spid="42" grpId="0"/>
      <p:bldP spid="46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929A-3396-4851-BDAC-19ABBF46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35052-461B-4404-844B-6D944B447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5498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35052-461B-4404-844B-6D944B447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5498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9A265AA-F12E-4CEA-ACE6-80AE24A9B461}"/>
              </a:ext>
            </a:extLst>
          </p:cNvPr>
          <p:cNvSpPr/>
          <p:nvPr/>
        </p:nvSpPr>
        <p:spPr>
          <a:xfrm>
            <a:off x="3993466" y="4943208"/>
            <a:ext cx="1943100" cy="10308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4C16AF-3F82-49E0-9F54-814E71B06BFF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5936566" y="5458644"/>
            <a:ext cx="1428164" cy="59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AB2288-06C9-42E7-A037-2DB9612D4CAC}"/>
              </a:ext>
            </a:extLst>
          </p:cNvPr>
          <p:cNvSpPr txBox="1"/>
          <p:nvPr/>
        </p:nvSpPr>
        <p:spPr>
          <a:xfrm>
            <a:off x="7364730" y="5195402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Independence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Assumption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3B999F-790B-47E0-916D-97273FCE9993}"/>
              </a:ext>
            </a:extLst>
          </p:cNvPr>
          <p:cNvSpPr/>
          <p:nvPr/>
        </p:nvSpPr>
        <p:spPr>
          <a:xfrm>
            <a:off x="3086100" y="3681254"/>
            <a:ext cx="1943100" cy="6164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BA48B6-0D2C-4E81-A026-910C9313DC9F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5029200" y="3989467"/>
            <a:ext cx="2335530" cy="1529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925218-6260-4317-8523-4B20CF070F7E}"/>
                  </a:ext>
                </a:extLst>
              </p:cNvPr>
              <p:cNvSpPr txBox="1"/>
              <p:nvPr/>
            </p:nvSpPr>
            <p:spPr>
              <a:xfrm>
                <a:off x="6689188" y="607703"/>
                <a:ext cx="5373972" cy="2051844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   Record # of times each possible &lt;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&gt; occurs in training</a:t>
                </a:r>
              </a:p>
              <a:p>
                <a:r>
                  <a:rPr lang="en-US" dirty="0"/>
                  <a:t>  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𝑜𝑐𝑐𝑢𝑟𝑒𝑑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𝑡𝑟𝑎𝑖𝑛𝑖𝑛𝑔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𝑠𝑎𝑚𝑝𝑙𝑒𝑠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Won’t scale…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925218-6260-4317-8523-4B20CF070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88" y="607703"/>
                <a:ext cx="5373972" cy="2051844"/>
              </a:xfrm>
              <a:prstGeom prst="rect">
                <a:avLst/>
              </a:prstGeom>
              <a:blipFill>
                <a:blip r:embed="rId3"/>
                <a:stretch>
                  <a:fillRect l="-792" t="-1479" r="-113" b="-3550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BE1D24-88A4-4EB6-B052-65C8195E9679}"/>
              </a:ext>
            </a:extLst>
          </p:cNvPr>
          <p:cNvCxnSpPr>
            <a:cxnSpLocks/>
            <a:stCxn id="19" idx="1"/>
            <a:endCxn id="10" idx="0"/>
          </p:cNvCxnSpPr>
          <p:nvPr/>
        </p:nvCxnSpPr>
        <p:spPr>
          <a:xfrm flipH="1">
            <a:off x="4057650" y="1633625"/>
            <a:ext cx="2631538" cy="2047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389A3D-A405-4FE6-801F-341621011EC3}"/>
                  </a:ext>
                </a:extLst>
              </p:cNvPr>
              <p:cNvSpPr txBox="1"/>
              <p:nvPr/>
            </p:nvSpPr>
            <p:spPr>
              <a:xfrm>
                <a:off x="6689188" y="2963545"/>
                <a:ext cx="5373972" cy="17766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each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   For each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Record #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389A3D-A405-4FE6-801F-341621011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88" y="2963545"/>
                <a:ext cx="5373972" cy="1776640"/>
              </a:xfrm>
              <a:prstGeom prst="rect">
                <a:avLst/>
              </a:prstGeom>
              <a:blipFill>
                <a:blip r:embed="rId4"/>
                <a:stretch>
                  <a:fillRect l="-792" t="-1361" b="-20408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21AD7D-4999-474E-82FC-A46BFDA0DB21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8131126" y="4427220"/>
            <a:ext cx="852911" cy="7681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 animBg="1"/>
      <p:bldP spid="19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796</Words>
  <Application>Microsoft Office PowerPoint</Application>
  <PresentationFormat>Widescreen</PresentationFormat>
  <Paragraphs>249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Overview of Other ML Techniques</vt:lpstr>
      <vt:lpstr>There is a lot of machine learning…</vt:lpstr>
      <vt:lpstr>Quick overview of…</vt:lpstr>
      <vt:lpstr>Two Approaches to Supervised Learning</vt:lpstr>
      <vt:lpstr>Some Probability Concepts</vt:lpstr>
      <vt:lpstr>Basic Rules of Probability</vt:lpstr>
      <vt:lpstr>Bayes’ Theorem</vt:lpstr>
      <vt:lpstr>Example of using Bayes Theorem</vt:lpstr>
      <vt:lpstr>Naïve Bayes</vt:lpstr>
      <vt:lpstr>Naïve Bayes Example</vt:lpstr>
      <vt:lpstr>PowerPoint Presentation</vt:lpstr>
      <vt:lpstr>On Being Bayesian</vt:lpstr>
      <vt:lpstr>Naïve Bayes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Collaborative Filtering</vt:lpstr>
      <vt:lpstr>Support Vector Machine (SVM)</vt:lpstr>
      <vt:lpstr>Support Vector Machines  For non-linear data</vt:lpstr>
      <vt:lpstr>Support Vector Machines (More Concepts)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Other ML Techniques</dc:title>
  <dc:creator>Geoff Hulten</dc:creator>
  <cp:lastModifiedBy>Geoff Hulten</cp:lastModifiedBy>
  <cp:revision>52</cp:revision>
  <dcterms:created xsi:type="dcterms:W3CDTF">2018-11-24T22:08:36Z</dcterms:created>
  <dcterms:modified xsi:type="dcterms:W3CDTF">2018-12-02T00:03:26Z</dcterms:modified>
</cp:coreProperties>
</file>